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Lst>
  <p:sldSz cx="18288000" cy="10287000"/>
  <p:notesSz cx="6858000" cy="9144000"/>
  <p:embeddedFontLst>
    <p:embeddedFont>
      <p:font typeface="Simonetta Bold" charset="1" panose="02000A04070000020003"/>
      <p:regular r:id="rId31"/>
    </p:embeddedFont>
    <p:embeddedFont>
      <p:font typeface="Alef" charset="1" panose="00000500000000000000"/>
      <p:regular r:id="rId32"/>
    </p:embeddedFont>
    <p:embeddedFont>
      <p:font typeface="Open Sans" charset="1" panose="020B0606030504020204"/>
      <p:regular r:id="rId33"/>
    </p:embeddedFont>
    <p:embeddedFont>
      <p:font typeface="Alef Bold" charset="1" panose="00000800000000000000"/>
      <p:regular r:id="rId3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0.jpeg" Type="http://schemas.openxmlformats.org/officeDocument/2006/relationships/image"/><Relationship Id="rId4" Target="../media/image21.jpe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 Id="rId3" Target="../media/image23.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4.jpeg" Type="http://schemas.openxmlformats.org/officeDocument/2006/relationships/image"/><Relationship Id="rId4" Target="../media/image25.jpe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 Id="rId3" Target="../media/image27.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8.jpeg" Type="http://schemas.openxmlformats.org/officeDocument/2006/relationships/image"/><Relationship Id="rId4" Target="../media/image29.jpe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 Id="rId3" Target="../media/image31.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2.jpe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3.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4.jpe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5.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6.jpe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7.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8.jpeg" Type="http://schemas.openxmlformats.org/officeDocument/2006/relationships/image"/><Relationship Id="rId4" Target="../media/image8.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9.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40.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6.png" Type="http://schemas.openxmlformats.org/officeDocument/2006/relationships/image"/><Relationship Id="rId4" Target="../media/image7.png" Type="http://schemas.openxmlformats.org/officeDocument/2006/relationships/image"/><Relationship Id="rId5" Target="../media/image8.png" Type="http://schemas.openxmlformats.org/officeDocument/2006/relationships/image"/><Relationship Id="rId6" Target="../media/image9.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0.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2.jpeg" Type="http://schemas.openxmlformats.org/officeDocument/2006/relationships/image"/><Relationship Id="rId4" Target="../media/image13.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6.jpeg" Type="http://schemas.openxmlformats.org/officeDocument/2006/relationships/image"/><Relationship Id="rId4" Target="../media/image17.jpe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grpSp>
        <p:nvGrpSpPr>
          <p:cNvPr name="Group 3" id="3"/>
          <p:cNvGrpSpPr/>
          <p:nvPr/>
        </p:nvGrpSpPr>
        <p:grpSpPr>
          <a:xfrm rot="0">
            <a:off x="2969777" y="3759883"/>
            <a:ext cx="15590483" cy="3568147"/>
            <a:chOff x="0" y="0"/>
            <a:chExt cx="4106136" cy="939759"/>
          </a:xfrm>
        </p:grpSpPr>
        <p:sp>
          <p:nvSpPr>
            <p:cNvPr name="Freeform 4" id="4"/>
            <p:cNvSpPr/>
            <p:nvPr/>
          </p:nvSpPr>
          <p:spPr>
            <a:xfrm flipH="false" flipV="false" rot="0">
              <a:off x="0" y="0"/>
              <a:ext cx="4106135" cy="939759"/>
            </a:xfrm>
            <a:custGeom>
              <a:avLst/>
              <a:gdLst/>
              <a:ahLst/>
              <a:cxnLst/>
              <a:rect r="r" b="b" t="t" l="l"/>
              <a:pathLst>
                <a:path h="939759" w="4106135">
                  <a:moveTo>
                    <a:pt x="25326" y="0"/>
                  </a:moveTo>
                  <a:lnTo>
                    <a:pt x="4080810" y="0"/>
                  </a:lnTo>
                  <a:cubicBezTo>
                    <a:pt x="4094797" y="0"/>
                    <a:pt x="4106135" y="11339"/>
                    <a:pt x="4106135" y="25326"/>
                  </a:cubicBezTo>
                  <a:lnTo>
                    <a:pt x="4106135" y="914433"/>
                  </a:lnTo>
                  <a:cubicBezTo>
                    <a:pt x="4106135" y="928420"/>
                    <a:pt x="4094797" y="939759"/>
                    <a:pt x="4080810" y="939759"/>
                  </a:cubicBezTo>
                  <a:lnTo>
                    <a:pt x="25326" y="939759"/>
                  </a:lnTo>
                  <a:cubicBezTo>
                    <a:pt x="11339" y="939759"/>
                    <a:pt x="0" y="928420"/>
                    <a:pt x="0" y="914433"/>
                  </a:cubicBezTo>
                  <a:lnTo>
                    <a:pt x="0" y="25326"/>
                  </a:lnTo>
                  <a:cubicBezTo>
                    <a:pt x="0" y="11339"/>
                    <a:pt x="11339" y="0"/>
                    <a:pt x="25326" y="0"/>
                  </a:cubicBezTo>
                  <a:close/>
                </a:path>
              </a:pathLst>
            </a:custGeom>
            <a:solidFill>
              <a:srgbClr val="FFFFFF"/>
            </a:solidFill>
          </p:spPr>
        </p:sp>
        <p:sp>
          <p:nvSpPr>
            <p:cNvPr name="TextBox 5" id="5"/>
            <p:cNvSpPr txBox="true"/>
            <p:nvPr/>
          </p:nvSpPr>
          <p:spPr>
            <a:xfrm>
              <a:off x="0" y="-38100"/>
              <a:ext cx="4106136" cy="977859"/>
            </a:xfrm>
            <a:prstGeom prst="rect">
              <a:avLst/>
            </a:prstGeom>
          </p:spPr>
          <p:txBody>
            <a:bodyPr anchor="ctr" rtlCol="false" tIns="50800" lIns="50800" bIns="50800" rIns="50800"/>
            <a:lstStyle/>
            <a:p>
              <a:pPr algn="ctr">
                <a:lnSpc>
                  <a:spcPts val="2659"/>
                </a:lnSpc>
                <a:spcBef>
                  <a:spcPct val="0"/>
                </a:spcBef>
              </a:pPr>
            </a:p>
          </p:txBody>
        </p:sp>
      </p:grpSp>
      <p:sp>
        <p:nvSpPr>
          <p:cNvPr name="TextBox 6" id="6"/>
          <p:cNvSpPr txBox="true"/>
          <p:nvPr/>
        </p:nvSpPr>
        <p:spPr>
          <a:xfrm rot="0">
            <a:off x="9144000" y="4197976"/>
            <a:ext cx="8115300" cy="2207546"/>
          </a:xfrm>
          <a:prstGeom prst="rect">
            <a:avLst/>
          </a:prstGeom>
        </p:spPr>
        <p:txBody>
          <a:bodyPr anchor="t" rtlCol="false" tIns="0" lIns="0" bIns="0" rIns="0">
            <a:spAutoFit/>
          </a:bodyPr>
          <a:lstStyle/>
          <a:p>
            <a:pPr algn="ctr" marL="0" indent="0" lvl="0">
              <a:lnSpc>
                <a:spcPts val="8536"/>
              </a:lnSpc>
            </a:pPr>
            <a:r>
              <a:rPr lang="en-US" b="true" sz="8536">
                <a:solidFill>
                  <a:srgbClr val="12476D"/>
                </a:solidFill>
                <a:latin typeface="Simonetta Bold"/>
                <a:ea typeface="Simonetta Bold"/>
                <a:cs typeface="Simonetta Bold"/>
                <a:sym typeface="Simonetta Bold"/>
              </a:rPr>
              <a:t>AIRBNB FINDINGS</a:t>
            </a:r>
          </a:p>
        </p:txBody>
      </p:sp>
      <p:sp>
        <p:nvSpPr>
          <p:cNvPr name="TextBox 7" id="7"/>
          <p:cNvSpPr txBox="true"/>
          <p:nvPr/>
        </p:nvSpPr>
        <p:spPr>
          <a:xfrm rot="0">
            <a:off x="9144000" y="6319797"/>
            <a:ext cx="8115300" cy="732065"/>
          </a:xfrm>
          <a:prstGeom prst="rect">
            <a:avLst/>
          </a:prstGeom>
        </p:spPr>
        <p:txBody>
          <a:bodyPr anchor="t" rtlCol="false" tIns="0" lIns="0" bIns="0" rIns="0">
            <a:spAutoFit/>
          </a:bodyPr>
          <a:lstStyle/>
          <a:p>
            <a:pPr algn="ctr" marL="0" indent="0" lvl="0">
              <a:lnSpc>
                <a:spcPts val="5937"/>
              </a:lnSpc>
              <a:spcBef>
                <a:spcPct val="0"/>
              </a:spcBef>
            </a:pPr>
            <a:r>
              <a:rPr lang="en-US" sz="4241" spc="479">
                <a:solidFill>
                  <a:srgbClr val="12476D"/>
                </a:solidFill>
                <a:latin typeface="Alef"/>
                <a:ea typeface="Alef"/>
                <a:cs typeface="Alef"/>
                <a:sym typeface="Alef"/>
              </a:rPr>
              <a:t>Barcelona &amp; Atenas </a:t>
            </a:r>
          </a:p>
        </p:txBody>
      </p:sp>
      <p:sp>
        <p:nvSpPr>
          <p:cNvPr name="TextBox 8" id="8"/>
          <p:cNvSpPr txBox="true"/>
          <p:nvPr/>
        </p:nvSpPr>
        <p:spPr>
          <a:xfrm rot="0">
            <a:off x="12778357" y="8690481"/>
            <a:ext cx="5509643" cy="1392834"/>
          </a:xfrm>
          <a:prstGeom prst="rect">
            <a:avLst/>
          </a:prstGeom>
        </p:spPr>
        <p:txBody>
          <a:bodyPr anchor="t" rtlCol="false" tIns="0" lIns="0" bIns="0" rIns="0">
            <a:spAutoFit/>
          </a:bodyPr>
          <a:lstStyle/>
          <a:p>
            <a:pPr algn="ctr">
              <a:lnSpc>
                <a:spcPts val="2746"/>
              </a:lnSpc>
            </a:pPr>
            <a:r>
              <a:rPr lang="en-US" sz="1961" spc="221">
                <a:solidFill>
                  <a:srgbClr val="12476D"/>
                </a:solidFill>
                <a:latin typeface="Alef"/>
                <a:ea typeface="Alef"/>
                <a:cs typeface="Alef"/>
                <a:sym typeface="Alef"/>
              </a:rPr>
              <a:t>Miroslava Arredondo</a:t>
            </a:r>
          </a:p>
          <a:p>
            <a:pPr algn="ctr">
              <a:lnSpc>
                <a:spcPts val="2746"/>
              </a:lnSpc>
            </a:pPr>
            <a:r>
              <a:rPr lang="en-US" sz="1961" spc="221">
                <a:solidFill>
                  <a:srgbClr val="12476D"/>
                </a:solidFill>
                <a:latin typeface="Alef"/>
                <a:ea typeface="Alef"/>
                <a:cs typeface="Alef"/>
                <a:sym typeface="Alef"/>
              </a:rPr>
              <a:t>Sarahí Gómez </a:t>
            </a:r>
          </a:p>
          <a:p>
            <a:pPr algn="ctr">
              <a:lnSpc>
                <a:spcPts val="2746"/>
              </a:lnSpc>
            </a:pPr>
            <a:r>
              <a:rPr lang="en-US" sz="1961" spc="221">
                <a:solidFill>
                  <a:srgbClr val="12476D"/>
                </a:solidFill>
                <a:latin typeface="Alef"/>
                <a:ea typeface="Alef"/>
                <a:cs typeface="Alef"/>
                <a:sym typeface="Alef"/>
              </a:rPr>
              <a:t>Alexa Gómez</a:t>
            </a:r>
          </a:p>
          <a:p>
            <a:pPr algn="ctr" marL="0" indent="0" lvl="0">
              <a:lnSpc>
                <a:spcPts val="2746"/>
              </a:lnSpc>
              <a:spcBef>
                <a:spcPct val="0"/>
              </a:spcBef>
            </a:pPr>
            <a:r>
              <a:rPr lang="en-US" sz="1961" spc="221">
                <a:solidFill>
                  <a:srgbClr val="12476D"/>
                </a:solidFill>
                <a:latin typeface="Alef"/>
                <a:ea typeface="Alef"/>
                <a:cs typeface="Alef"/>
                <a:sym typeface="Alef"/>
              </a:rPr>
              <a:t>Mariana Torres </a:t>
            </a:r>
          </a:p>
        </p:txBody>
      </p:sp>
      <p:grpSp>
        <p:nvGrpSpPr>
          <p:cNvPr name="Group 9" id="9"/>
          <p:cNvGrpSpPr/>
          <p:nvPr/>
        </p:nvGrpSpPr>
        <p:grpSpPr>
          <a:xfrm rot="0">
            <a:off x="-2069591" y="1009650"/>
            <a:ext cx="10996614" cy="10996614"/>
            <a:chOff x="0" y="0"/>
            <a:chExt cx="14662152" cy="14662152"/>
          </a:xfrm>
        </p:grpSpPr>
        <p:grpSp>
          <p:nvGrpSpPr>
            <p:cNvPr name="Group 10" id="10"/>
            <p:cNvGrpSpPr/>
            <p:nvPr/>
          </p:nvGrpSpPr>
          <p:grpSpPr>
            <a:xfrm rot="0">
              <a:off x="350795" y="25400"/>
              <a:ext cx="14298657" cy="14298657"/>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6B5D8"/>
              </a:solidFill>
            </p:spPr>
          </p:sp>
          <p:sp>
            <p:nvSpPr>
              <p:cNvPr name="TextBox 12" id="12"/>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3" id="13"/>
            <p:cNvSpPr/>
            <p:nvPr/>
          </p:nvSpPr>
          <p:spPr>
            <a:xfrm flipH="false" flipV="false" rot="0">
              <a:off x="0" y="0"/>
              <a:ext cx="14662152" cy="14662152"/>
            </a:xfrm>
            <a:custGeom>
              <a:avLst/>
              <a:gdLst/>
              <a:ahLst/>
              <a:cxnLst/>
              <a:rect r="r" b="b" t="t" l="l"/>
              <a:pathLst>
                <a:path h="14662152" w="14662152">
                  <a:moveTo>
                    <a:pt x="0" y="0"/>
                  </a:moveTo>
                  <a:lnTo>
                    <a:pt x="14662152" y="0"/>
                  </a:lnTo>
                  <a:lnTo>
                    <a:pt x="14662152" y="14662152"/>
                  </a:lnTo>
                  <a:lnTo>
                    <a:pt x="0" y="1466215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gr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387021" y="2260377"/>
            <a:ext cx="11529579" cy="6232561"/>
          </a:xfrm>
          <a:custGeom>
            <a:avLst/>
            <a:gdLst/>
            <a:ahLst/>
            <a:cxnLst/>
            <a:rect r="r" b="b" t="t" l="l"/>
            <a:pathLst>
              <a:path h="6232561" w="11529579">
                <a:moveTo>
                  <a:pt x="0" y="0"/>
                </a:moveTo>
                <a:lnTo>
                  <a:pt x="11529578" y="0"/>
                </a:lnTo>
                <a:lnTo>
                  <a:pt x="11529578" y="6232561"/>
                </a:lnTo>
                <a:lnTo>
                  <a:pt x="0" y="6232561"/>
                </a:lnTo>
                <a:lnTo>
                  <a:pt x="0" y="0"/>
                </a:lnTo>
                <a:close/>
              </a:path>
            </a:pathLst>
          </a:custGeom>
          <a:blipFill>
            <a:blip r:embed="rId3"/>
            <a:stretch>
              <a:fillRect l="0" t="0" r="0" b="0"/>
            </a:stretch>
          </a:blipFill>
        </p:spPr>
      </p:sp>
      <p:sp>
        <p:nvSpPr>
          <p:cNvPr name="Freeform 4" id="4"/>
          <p:cNvSpPr/>
          <p:nvPr/>
        </p:nvSpPr>
        <p:spPr>
          <a:xfrm flipH="false" flipV="false" rot="0">
            <a:off x="12771511" y="1891211"/>
            <a:ext cx="3796168" cy="5218331"/>
          </a:xfrm>
          <a:custGeom>
            <a:avLst/>
            <a:gdLst/>
            <a:ahLst/>
            <a:cxnLst/>
            <a:rect r="r" b="b" t="t" l="l"/>
            <a:pathLst>
              <a:path h="5218331" w="3796168">
                <a:moveTo>
                  <a:pt x="0" y="0"/>
                </a:moveTo>
                <a:lnTo>
                  <a:pt x="3796168" y="0"/>
                </a:lnTo>
                <a:lnTo>
                  <a:pt x="3796168" y="5218331"/>
                </a:lnTo>
                <a:lnTo>
                  <a:pt x="0" y="5218331"/>
                </a:lnTo>
                <a:lnTo>
                  <a:pt x="0" y="0"/>
                </a:lnTo>
                <a:close/>
              </a:path>
            </a:pathLst>
          </a:custGeom>
          <a:blipFill>
            <a:blip r:embed="rId4"/>
            <a:stretch>
              <a:fillRect l="0" t="0" r="0" b="0"/>
            </a:stretch>
          </a:blipFill>
        </p:spPr>
      </p:sp>
      <p:sp>
        <p:nvSpPr>
          <p:cNvPr name="TextBox 5" id="5"/>
          <p:cNvSpPr txBox="true"/>
          <p:nvPr/>
        </p:nvSpPr>
        <p:spPr>
          <a:xfrm rot="0">
            <a:off x="2745139" y="595705"/>
            <a:ext cx="13117665" cy="1095375"/>
          </a:xfrm>
          <a:prstGeom prst="rect">
            <a:avLst/>
          </a:prstGeom>
        </p:spPr>
        <p:txBody>
          <a:bodyPr anchor="t" rtlCol="false" tIns="0" lIns="0" bIns="0" rIns="0">
            <a:spAutoFit/>
          </a:bodyPr>
          <a:lstStyle/>
          <a:p>
            <a:pPr algn="ctr" marL="0" indent="0" lvl="0">
              <a:lnSpc>
                <a:spcPts val="8640"/>
              </a:lnSpc>
              <a:spcBef>
                <a:spcPct val="0"/>
              </a:spcBef>
            </a:pPr>
            <a:r>
              <a:rPr lang="en-US" b="true" sz="7200">
                <a:solidFill>
                  <a:srgbClr val="12476D"/>
                </a:solidFill>
                <a:latin typeface="Simonetta Bold"/>
                <a:ea typeface="Simonetta Bold"/>
                <a:cs typeface="Simonetta Bold"/>
                <a:sym typeface="Simonetta Bold"/>
              </a:rPr>
              <a:t>VARIABLES CATEGÓRICAS  </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92BDE1"/>
        </a:solidFill>
      </p:bgPr>
    </p:bg>
    <p:spTree>
      <p:nvGrpSpPr>
        <p:cNvPr id="1" name=""/>
        <p:cNvGrpSpPr/>
        <p:nvPr/>
      </p:nvGrpSpPr>
      <p:grpSpPr>
        <a:xfrm>
          <a:off x="0" y="0"/>
          <a:ext cx="0" cy="0"/>
          <a:chOff x="0" y="0"/>
          <a:chExt cx="0" cy="0"/>
        </a:xfrm>
      </p:grpSpPr>
      <p:sp>
        <p:nvSpPr>
          <p:cNvPr name="Freeform 2" id="2"/>
          <p:cNvSpPr/>
          <p:nvPr/>
        </p:nvSpPr>
        <p:spPr>
          <a:xfrm flipH="false" flipV="false" rot="0">
            <a:off x="13621089" y="4343166"/>
            <a:ext cx="4182621" cy="4648756"/>
          </a:xfrm>
          <a:custGeom>
            <a:avLst/>
            <a:gdLst/>
            <a:ahLst/>
            <a:cxnLst/>
            <a:rect r="r" b="b" t="t" l="l"/>
            <a:pathLst>
              <a:path h="4648756" w="4182621">
                <a:moveTo>
                  <a:pt x="0" y="0"/>
                </a:moveTo>
                <a:lnTo>
                  <a:pt x="4182621" y="0"/>
                </a:lnTo>
                <a:lnTo>
                  <a:pt x="4182621" y="4648756"/>
                </a:lnTo>
                <a:lnTo>
                  <a:pt x="0" y="4648756"/>
                </a:lnTo>
                <a:lnTo>
                  <a:pt x="0" y="0"/>
                </a:lnTo>
                <a:close/>
              </a:path>
            </a:pathLst>
          </a:custGeom>
          <a:blipFill>
            <a:blip r:embed="rId2"/>
            <a:stretch>
              <a:fillRect l="0" t="0" r="0" b="0"/>
            </a:stretch>
          </a:blipFill>
        </p:spPr>
      </p:sp>
      <p:sp>
        <p:nvSpPr>
          <p:cNvPr name="Freeform 3" id="3"/>
          <p:cNvSpPr/>
          <p:nvPr/>
        </p:nvSpPr>
        <p:spPr>
          <a:xfrm flipH="false" flipV="false" rot="0">
            <a:off x="564680" y="1028700"/>
            <a:ext cx="12693987" cy="7963222"/>
          </a:xfrm>
          <a:custGeom>
            <a:avLst/>
            <a:gdLst/>
            <a:ahLst/>
            <a:cxnLst/>
            <a:rect r="r" b="b" t="t" l="l"/>
            <a:pathLst>
              <a:path h="7963222" w="12693987">
                <a:moveTo>
                  <a:pt x="0" y="0"/>
                </a:moveTo>
                <a:lnTo>
                  <a:pt x="12693987" y="0"/>
                </a:lnTo>
                <a:lnTo>
                  <a:pt x="12693987" y="7963222"/>
                </a:lnTo>
                <a:lnTo>
                  <a:pt x="0" y="7963222"/>
                </a:lnTo>
                <a:lnTo>
                  <a:pt x="0" y="0"/>
                </a:lnTo>
                <a:close/>
              </a:path>
            </a:pathLst>
          </a:custGeom>
          <a:blipFill>
            <a:blip r:embed="rId3"/>
            <a:stretch>
              <a:fillRect l="0" t="0" r="0" b="0"/>
            </a:stretch>
          </a:blipFill>
        </p:spPr>
      </p:sp>
      <p:grpSp>
        <p:nvGrpSpPr>
          <p:cNvPr name="Group 4" id="4"/>
          <p:cNvGrpSpPr/>
          <p:nvPr/>
        </p:nvGrpSpPr>
        <p:grpSpPr>
          <a:xfrm rot="0">
            <a:off x="13341364" y="1028700"/>
            <a:ext cx="4749729" cy="919969"/>
            <a:chOff x="0" y="0"/>
            <a:chExt cx="1250957" cy="242296"/>
          </a:xfrm>
        </p:grpSpPr>
        <p:sp>
          <p:nvSpPr>
            <p:cNvPr name="Freeform 5" id="5"/>
            <p:cNvSpPr/>
            <p:nvPr/>
          </p:nvSpPr>
          <p:spPr>
            <a:xfrm flipH="false" flipV="false" rot="0">
              <a:off x="0" y="0"/>
              <a:ext cx="1250957" cy="242296"/>
            </a:xfrm>
            <a:custGeom>
              <a:avLst/>
              <a:gdLst/>
              <a:ahLst/>
              <a:cxnLst/>
              <a:rect r="r" b="b" t="t" l="l"/>
              <a:pathLst>
                <a:path h="242296" w="1250957">
                  <a:moveTo>
                    <a:pt x="83129" y="0"/>
                  </a:moveTo>
                  <a:lnTo>
                    <a:pt x="1167829" y="0"/>
                  </a:lnTo>
                  <a:cubicBezTo>
                    <a:pt x="1213740" y="0"/>
                    <a:pt x="1250957" y="37218"/>
                    <a:pt x="1250957" y="83129"/>
                  </a:cubicBezTo>
                  <a:lnTo>
                    <a:pt x="1250957" y="159168"/>
                  </a:lnTo>
                  <a:cubicBezTo>
                    <a:pt x="1250957" y="181215"/>
                    <a:pt x="1242199" y="202359"/>
                    <a:pt x="1226610" y="217949"/>
                  </a:cubicBezTo>
                  <a:cubicBezTo>
                    <a:pt x="1211020" y="233538"/>
                    <a:pt x="1189876" y="242296"/>
                    <a:pt x="1167829" y="242296"/>
                  </a:cubicBezTo>
                  <a:lnTo>
                    <a:pt x="83129" y="242296"/>
                  </a:lnTo>
                  <a:cubicBezTo>
                    <a:pt x="37218" y="242296"/>
                    <a:pt x="0" y="205078"/>
                    <a:pt x="0" y="159168"/>
                  </a:cubicBezTo>
                  <a:lnTo>
                    <a:pt x="0" y="83129"/>
                  </a:lnTo>
                  <a:cubicBezTo>
                    <a:pt x="0" y="61081"/>
                    <a:pt x="8758" y="39937"/>
                    <a:pt x="24348" y="24348"/>
                  </a:cubicBezTo>
                  <a:cubicBezTo>
                    <a:pt x="39937" y="8758"/>
                    <a:pt x="61081" y="0"/>
                    <a:pt x="83129" y="0"/>
                  </a:cubicBezTo>
                  <a:close/>
                </a:path>
              </a:pathLst>
            </a:custGeom>
            <a:solidFill>
              <a:srgbClr val="FFFFFF"/>
            </a:solidFill>
          </p:spPr>
        </p:sp>
        <p:sp>
          <p:nvSpPr>
            <p:cNvPr name="TextBox 6" id="6"/>
            <p:cNvSpPr txBox="true"/>
            <p:nvPr/>
          </p:nvSpPr>
          <p:spPr>
            <a:xfrm>
              <a:off x="0" y="-38100"/>
              <a:ext cx="1250957" cy="280396"/>
            </a:xfrm>
            <a:prstGeom prst="rect">
              <a:avLst/>
            </a:prstGeom>
          </p:spPr>
          <p:txBody>
            <a:bodyPr anchor="ctr" rtlCol="false" tIns="50800" lIns="50800" bIns="50800" rIns="50800"/>
            <a:lstStyle/>
            <a:p>
              <a:pPr algn="ctr">
                <a:lnSpc>
                  <a:spcPts val="2659"/>
                </a:lnSpc>
                <a:spcBef>
                  <a:spcPct val="0"/>
                </a:spcBef>
              </a:pPr>
            </a:p>
          </p:txBody>
        </p:sp>
      </p:grpSp>
      <p:sp>
        <p:nvSpPr>
          <p:cNvPr name="TextBox 7" id="7"/>
          <p:cNvSpPr txBox="true"/>
          <p:nvPr/>
        </p:nvSpPr>
        <p:spPr>
          <a:xfrm rot="0">
            <a:off x="13258667" y="1104166"/>
            <a:ext cx="4832426" cy="769036"/>
          </a:xfrm>
          <a:prstGeom prst="rect">
            <a:avLst/>
          </a:prstGeom>
        </p:spPr>
        <p:txBody>
          <a:bodyPr anchor="t" rtlCol="false" tIns="0" lIns="0" bIns="0" rIns="0">
            <a:spAutoFit/>
          </a:bodyPr>
          <a:lstStyle/>
          <a:p>
            <a:pPr algn="ctr" marL="0" indent="0" lvl="0">
              <a:lnSpc>
                <a:spcPts val="6065"/>
              </a:lnSpc>
            </a:pPr>
            <a:r>
              <a:rPr lang="en-US" b="true" sz="5054">
                <a:solidFill>
                  <a:srgbClr val="12476D"/>
                </a:solidFill>
                <a:latin typeface="Simonetta Bold"/>
                <a:ea typeface="Simonetta Bold"/>
                <a:cs typeface="Simonetta Bold"/>
                <a:sym typeface="Simonetta Bold"/>
              </a:rPr>
              <a:t>GRECIA</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1810857" y="2138301"/>
            <a:ext cx="8252097" cy="6697852"/>
          </a:xfrm>
          <a:custGeom>
            <a:avLst/>
            <a:gdLst/>
            <a:ahLst/>
            <a:cxnLst/>
            <a:rect r="r" b="b" t="t" l="l"/>
            <a:pathLst>
              <a:path h="6697852" w="8252097">
                <a:moveTo>
                  <a:pt x="0" y="0"/>
                </a:moveTo>
                <a:lnTo>
                  <a:pt x="8252096" y="0"/>
                </a:lnTo>
                <a:lnTo>
                  <a:pt x="8252096" y="6697851"/>
                </a:lnTo>
                <a:lnTo>
                  <a:pt x="0" y="6697851"/>
                </a:lnTo>
                <a:lnTo>
                  <a:pt x="0" y="0"/>
                </a:lnTo>
                <a:close/>
              </a:path>
            </a:pathLst>
          </a:custGeom>
          <a:blipFill>
            <a:blip r:embed="rId3"/>
            <a:stretch>
              <a:fillRect l="0" t="0" r="0" b="0"/>
            </a:stretch>
          </a:blipFill>
        </p:spPr>
      </p:sp>
      <p:sp>
        <p:nvSpPr>
          <p:cNvPr name="Freeform 4" id="4"/>
          <p:cNvSpPr/>
          <p:nvPr/>
        </p:nvSpPr>
        <p:spPr>
          <a:xfrm flipH="false" flipV="false" rot="0">
            <a:off x="11350018" y="2138301"/>
            <a:ext cx="4512786" cy="4153360"/>
          </a:xfrm>
          <a:custGeom>
            <a:avLst/>
            <a:gdLst/>
            <a:ahLst/>
            <a:cxnLst/>
            <a:rect r="r" b="b" t="t" l="l"/>
            <a:pathLst>
              <a:path h="4153360" w="4512786">
                <a:moveTo>
                  <a:pt x="0" y="0"/>
                </a:moveTo>
                <a:lnTo>
                  <a:pt x="4512785" y="0"/>
                </a:lnTo>
                <a:lnTo>
                  <a:pt x="4512785" y="4153360"/>
                </a:lnTo>
                <a:lnTo>
                  <a:pt x="0" y="4153360"/>
                </a:lnTo>
                <a:lnTo>
                  <a:pt x="0" y="0"/>
                </a:lnTo>
                <a:close/>
              </a:path>
            </a:pathLst>
          </a:custGeom>
          <a:blipFill>
            <a:blip r:embed="rId4"/>
            <a:stretch>
              <a:fillRect l="0" t="0" r="0" b="0"/>
            </a:stretch>
          </a:blipFill>
        </p:spPr>
      </p:sp>
      <p:sp>
        <p:nvSpPr>
          <p:cNvPr name="TextBox 5" id="5"/>
          <p:cNvSpPr txBox="true"/>
          <p:nvPr/>
        </p:nvSpPr>
        <p:spPr>
          <a:xfrm rot="0">
            <a:off x="2745139" y="595705"/>
            <a:ext cx="13117665" cy="1095375"/>
          </a:xfrm>
          <a:prstGeom prst="rect">
            <a:avLst/>
          </a:prstGeom>
        </p:spPr>
        <p:txBody>
          <a:bodyPr anchor="t" rtlCol="false" tIns="0" lIns="0" bIns="0" rIns="0">
            <a:spAutoFit/>
          </a:bodyPr>
          <a:lstStyle/>
          <a:p>
            <a:pPr algn="ctr" marL="0" indent="0" lvl="0">
              <a:lnSpc>
                <a:spcPts val="8640"/>
              </a:lnSpc>
              <a:spcBef>
                <a:spcPct val="0"/>
              </a:spcBef>
            </a:pPr>
            <a:r>
              <a:rPr lang="en-US" b="true" sz="7200">
                <a:solidFill>
                  <a:srgbClr val="12476D"/>
                </a:solidFill>
                <a:latin typeface="Simonetta Bold"/>
                <a:ea typeface="Simonetta Bold"/>
                <a:cs typeface="Simonetta Bold"/>
                <a:sym typeface="Simonetta Bold"/>
              </a:rPr>
              <a:t>VARIABLES CATEGÓRICAS  </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92BDE1"/>
        </a:solidFill>
      </p:bgPr>
    </p:bg>
    <p:spTree>
      <p:nvGrpSpPr>
        <p:cNvPr id="1" name=""/>
        <p:cNvGrpSpPr/>
        <p:nvPr/>
      </p:nvGrpSpPr>
      <p:grpSpPr>
        <a:xfrm>
          <a:off x="0" y="0"/>
          <a:ext cx="0" cy="0"/>
          <a:chOff x="0" y="0"/>
          <a:chExt cx="0" cy="0"/>
        </a:xfrm>
      </p:grpSpPr>
      <p:sp>
        <p:nvSpPr>
          <p:cNvPr name="Freeform 2" id="2"/>
          <p:cNvSpPr/>
          <p:nvPr/>
        </p:nvSpPr>
        <p:spPr>
          <a:xfrm flipH="false" flipV="false" rot="0">
            <a:off x="12068986" y="2829074"/>
            <a:ext cx="4905579" cy="3989362"/>
          </a:xfrm>
          <a:custGeom>
            <a:avLst/>
            <a:gdLst/>
            <a:ahLst/>
            <a:cxnLst/>
            <a:rect r="r" b="b" t="t" l="l"/>
            <a:pathLst>
              <a:path h="3989362" w="4905579">
                <a:moveTo>
                  <a:pt x="0" y="0"/>
                </a:moveTo>
                <a:lnTo>
                  <a:pt x="4905579" y="0"/>
                </a:lnTo>
                <a:lnTo>
                  <a:pt x="4905579" y="3989362"/>
                </a:lnTo>
                <a:lnTo>
                  <a:pt x="0" y="3989362"/>
                </a:lnTo>
                <a:lnTo>
                  <a:pt x="0" y="0"/>
                </a:lnTo>
                <a:close/>
              </a:path>
            </a:pathLst>
          </a:custGeom>
          <a:blipFill>
            <a:blip r:embed="rId2"/>
            <a:stretch>
              <a:fillRect l="0" t="0" r="0" b="0"/>
            </a:stretch>
          </a:blipFill>
        </p:spPr>
      </p:sp>
      <p:sp>
        <p:nvSpPr>
          <p:cNvPr name="Freeform 3" id="3"/>
          <p:cNvSpPr/>
          <p:nvPr/>
        </p:nvSpPr>
        <p:spPr>
          <a:xfrm flipH="false" flipV="false" rot="0">
            <a:off x="2028245" y="1340527"/>
            <a:ext cx="9099863" cy="7917773"/>
          </a:xfrm>
          <a:custGeom>
            <a:avLst/>
            <a:gdLst/>
            <a:ahLst/>
            <a:cxnLst/>
            <a:rect r="r" b="b" t="t" l="l"/>
            <a:pathLst>
              <a:path h="7917773" w="9099863">
                <a:moveTo>
                  <a:pt x="0" y="0"/>
                </a:moveTo>
                <a:lnTo>
                  <a:pt x="9099863" y="0"/>
                </a:lnTo>
                <a:lnTo>
                  <a:pt x="9099863" y="7917773"/>
                </a:lnTo>
                <a:lnTo>
                  <a:pt x="0" y="7917773"/>
                </a:lnTo>
                <a:lnTo>
                  <a:pt x="0" y="0"/>
                </a:lnTo>
                <a:close/>
              </a:path>
            </a:pathLst>
          </a:custGeom>
          <a:blipFill>
            <a:blip r:embed="rId3"/>
            <a:stretch>
              <a:fillRect l="0" t="0" r="0" b="0"/>
            </a:stretch>
          </a:blipFill>
        </p:spPr>
      </p:sp>
      <p:grpSp>
        <p:nvGrpSpPr>
          <p:cNvPr name="Group 4" id="4"/>
          <p:cNvGrpSpPr/>
          <p:nvPr/>
        </p:nvGrpSpPr>
        <p:grpSpPr>
          <a:xfrm rot="0">
            <a:off x="11938099" y="568716"/>
            <a:ext cx="4749729" cy="919969"/>
            <a:chOff x="0" y="0"/>
            <a:chExt cx="1250957" cy="242296"/>
          </a:xfrm>
        </p:grpSpPr>
        <p:sp>
          <p:nvSpPr>
            <p:cNvPr name="Freeform 5" id="5"/>
            <p:cNvSpPr/>
            <p:nvPr/>
          </p:nvSpPr>
          <p:spPr>
            <a:xfrm flipH="false" flipV="false" rot="0">
              <a:off x="0" y="0"/>
              <a:ext cx="1250957" cy="242296"/>
            </a:xfrm>
            <a:custGeom>
              <a:avLst/>
              <a:gdLst/>
              <a:ahLst/>
              <a:cxnLst/>
              <a:rect r="r" b="b" t="t" l="l"/>
              <a:pathLst>
                <a:path h="242296" w="1250957">
                  <a:moveTo>
                    <a:pt x="83129" y="0"/>
                  </a:moveTo>
                  <a:lnTo>
                    <a:pt x="1167829" y="0"/>
                  </a:lnTo>
                  <a:cubicBezTo>
                    <a:pt x="1213740" y="0"/>
                    <a:pt x="1250957" y="37218"/>
                    <a:pt x="1250957" y="83129"/>
                  </a:cubicBezTo>
                  <a:lnTo>
                    <a:pt x="1250957" y="159168"/>
                  </a:lnTo>
                  <a:cubicBezTo>
                    <a:pt x="1250957" y="181215"/>
                    <a:pt x="1242199" y="202359"/>
                    <a:pt x="1226610" y="217949"/>
                  </a:cubicBezTo>
                  <a:cubicBezTo>
                    <a:pt x="1211020" y="233538"/>
                    <a:pt x="1189876" y="242296"/>
                    <a:pt x="1167829" y="242296"/>
                  </a:cubicBezTo>
                  <a:lnTo>
                    <a:pt x="83129" y="242296"/>
                  </a:lnTo>
                  <a:cubicBezTo>
                    <a:pt x="37218" y="242296"/>
                    <a:pt x="0" y="205078"/>
                    <a:pt x="0" y="159168"/>
                  </a:cubicBezTo>
                  <a:lnTo>
                    <a:pt x="0" y="83129"/>
                  </a:lnTo>
                  <a:cubicBezTo>
                    <a:pt x="0" y="61081"/>
                    <a:pt x="8758" y="39937"/>
                    <a:pt x="24348" y="24348"/>
                  </a:cubicBezTo>
                  <a:cubicBezTo>
                    <a:pt x="39937" y="8758"/>
                    <a:pt x="61081" y="0"/>
                    <a:pt x="83129" y="0"/>
                  </a:cubicBezTo>
                  <a:close/>
                </a:path>
              </a:pathLst>
            </a:custGeom>
            <a:solidFill>
              <a:srgbClr val="FFFFFF"/>
            </a:solidFill>
          </p:spPr>
        </p:sp>
        <p:sp>
          <p:nvSpPr>
            <p:cNvPr name="TextBox 6" id="6"/>
            <p:cNvSpPr txBox="true"/>
            <p:nvPr/>
          </p:nvSpPr>
          <p:spPr>
            <a:xfrm>
              <a:off x="0" y="-38100"/>
              <a:ext cx="1250957" cy="280396"/>
            </a:xfrm>
            <a:prstGeom prst="rect">
              <a:avLst/>
            </a:prstGeom>
          </p:spPr>
          <p:txBody>
            <a:bodyPr anchor="ctr" rtlCol="false" tIns="50800" lIns="50800" bIns="50800" rIns="50800"/>
            <a:lstStyle/>
            <a:p>
              <a:pPr algn="ctr">
                <a:lnSpc>
                  <a:spcPts val="2659"/>
                </a:lnSpc>
                <a:spcBef>
                  <a:spcPct val="0"/>
                </a:spcBef>
              </a:pPr>
            </a:p>
          </p:txBody>
        </p:sp>
      </p:grpSp>
      <p:sp>
        <p:nvSpPr>
          <p:cNvPr name="TextBox 7" id="7"/>
          <p:cNvSpPr txBox="true"/>
          <p:nvPr/>
        </p:nvSpPr>
        <p:spPr>
          <a:xfrm rot="0">
            <a:off x="11855403" y="644182"/>
            <a:ext cx="4832426" cy="769036"/>
          </a:xfrm>
          <a:prstGeom prst="rect">
            <a:avLst/>
          </a:prstGeom>
        </p:spPr>
        <p:txBody>
          <a:bodyPr anchor="t" rtlCol="false" tIns="0" lIns="0" bIns="0" rIns="0">
            <a:spAutoFit/>
          </a:bodyPr>
          <a:lstStyle/>
          <a:p>
            <a:pPr algn="ctr" marL="0" indent="0" lvl="0">
              <a:lnSpc>
                <a:spcPts val="6065"/>
              </a:lnSpc>
            </a:pPr>
            <a:r>
              <a:rPr lang="en-US" b="true" sz="5054">
                <a:solidFill>
                  <a:srgbClr val="12476D"/>
                </a:solidFill>
                <a:latin typeface="Simonetta Bold"/>
                <a:ea typeface="Simonetta Bold"/>
                <a:cs typeface="Simonetta Bold"/>
                <a:sym typeface="Simonetta Bold"/>
              </a:rPr>
              <a:t>GRECIA</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1028700" y="2190424"/>
            <a:ext cx="8371315" cy="7261095"/>
          </a:xfrm>
          <a:custGeom>
            <a:avLst/>
            <a:gdLst/>
            <a:ahLst/>
            <a:cxnLst/>
            <a:rect r="r" b="b" t="t" l="l"/>
            <a:pathLst>
              <a:path h="7261095" w="8371315">
                <a:moveTo>
                  <a:pt x="0" y="0"/>
                </a:moveTo>
                <a:lnTo>
                  <a:pt x="8371315" y="0"/>
                </a:lnTo>
                <a:lnTo>
                  <a:pt x="8371315" y="7261094"/>
                </a:lnTo>
                <a:lnTo>
                  <a:pt x="0" y="7261094"/>
                </a:lnTo>
                <a:lnTo>
                  <a:pt x="0" y="0"/>
                </a:lnTo>
                <a:close/>
              </a:path>
            </a:pathLst>
          </a:custGeom>
          <a:blipFill>
            <a:blip r:embed="rId3"/>
            <a:stretch>
              <a:fillRect l="0" t="0" r="0" b="0"/>
            </a:stretch>
          </a:blipFill>
        </p:spPr>
      </p:sp>
      <p:sp>
        <p:nvSpPr>
          <p:cNvPr name="Freeform 4" id="4"/>
          <p:cNvSpPr/>
          <p:nvPr/>
        </p:nvSpPr>
        <p:spPr>
          <a:xfrm flipH="false" flipV="false" rot="0">
            <a:off x="10623884" y="2850783"/>
            <a:ext cx="4551128" cy="3319055"/>
          </a:xfrm>
          <a:custGeom>
            <a:avLst/>
            <a:gdLst/>
            <a:ahLst/>
            <a:cxnLst/>
            <a:rect r="r" b="b" t="t" l="l"/>
            <a:pathLst>
              <a:path h="3319055" w="4551128">
                <a:moveTo>
                  <a:pt x="0" y="0"/>
                </a:moveTo>
                <a:lnTo>
                  <a:pt x="4551128" y="0"/>
                </a:lnTo>
                <a:lnTo>
                  <a:pt x="4551128" y="3319055"/>
                </a:lnTo>
                <a:lnTo>
                  <a:pt x="0" y="3319055"/>
                </a:lnTo>
                <a:lnTo>
                  <a:pt x="0" y="0"/>
                </a:lnTo>
                <a:close/>
              </a:path>
            </a:pathLst>
          </a:custGeom>
          <a:blipFill>
            <a:blip r:embed="rId4"/>
            <a:stretch>
              <a:fillRect l="0" t="0" r="0" b="0"/>
            </a:stretch>
          </a:blipFill>
        </p:spPr>
      </p:sp>
      <p:sp>
        <p:nvSpPr>
          <p:cNvPr name="TextBox 5" id="5"/>
          <p:cNvSpPr txBox="true"/>
          <p:nvPr/>
        </p:nvSpPr>
        <p:spPr>
          <a:xfrm rot="0">
            <a:off x="2745139" y="595705"/>
            <a:ext cx="13117665" cy="1095375"/>
          </a:xfrm>
          <a:prstGeom prst="rect">
            <a:avLst/>
          </a:prstGeom>
        </p:spPr>
        <p:txBody>
          <a:bodyPr anchor="t" rtlCol="false" tIns="0" lIns="0" bIns="0" rIns="0">
            <a:spAutoFit/>
          </a:bodyPr>
          <a:lstStyle/>
          <a:p>
            <a:pPr algn="ctr" marL="0" indent="0" lvl="0">
              <a:lnSpc>
                <a:spcPts val="8640"/>
              </a:lnSpc>
              <a:spcBef>
                <a:spcPct val="0"/>
              </a:spcBef>
            </a:pPr>
            <a:r>
              <a:rPr lang="en-US" b="true" sz="7200">
                <a:solidFill>
                  <a:srgbClr val="12476D"/>
                </a:solidFill>
                <a:latin typeface="Simonetta Bold"/>
                <a:ea typeface="Simonetta Bold"/>
                <a:cs typeface="Simonetta Bold"/>
                <a:sym typeface="Simonetta Bold"/>
              </a:rPr>
              <a:t>VARIABLES CATEGÓRICAS  </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92BDE1"/>
        </a:solidFill>
      </p:bgPr>
    </p:bg>
    <p:spTree>
      <p:nvGrpSpPr>
        <p:cNvPr id="1" name=""/>
        <p:cNvGrpSpPr/>
        <p:nvPr/>
      </p:nvGrpSpPr>
      <p:grpSpPr>
        <a:xfrm>
          <a:off x="0" y="0"/>
          <a:ext cx="0" cy="0"/>
          <a:chOff x="0" y="0"/>
          <a:chExt cx="0" cy="0"/>
        </a:xfrm>
      </p:grpSpPr>
      <p:sp>
        <p:nvSpPr>
          <p:cNvPr name="Freeform 2" id="2"/>
          <p:cNvSpPr/>
          <p:nvPr/>
        </p:nvSpPr>
        <p:spPr>
          <a:xfrm flipH="false" flipV="false" rot="0">
            <a:off x="10982884" y="3473478"/>
            <a:ext cx="6276416" cy="4125136"/>
          </a:xfrm>
          <a:custGeom>
            <a:avLst/>
            <a:gdLst/>
            <a:ahLst/>
            <a:cxnLst/>
            <a:rect r="r" b="b" t="t" l="l"/>
            <a:pathLst>
              <a:path h="4125136" w="6276416">
                <a:moveTo>
                  <a:pt x="0" y="0"/>
                </a:moveTo>
                <a:lnTo>
                  <a:pt x="6276416" y="0"/>
                </a:lnTo>
                <a:lnTo>
                  <a:pt x="6276416" y="4125136"/>
                </a:lnTo>
                <a:lnTo>
                  <a:pt x="0" y="4125136"/>
                </a:lnTo>
                <a:lnTo>
                  <a:pt x="0" y="0"/>
                </a:lnTo>
                <a:close/>
              </a:path>
            </a:pathLst>
          </a:custGeom>
          <a:blipFill>
            <a:blip r:embed="rId2"/>
            <a:stretch>
              <a:fillRect l="0" t="0" r="0" b="0"/>
            </a:stretch>
          </a:blipFill>
        </p:spPr>
      </p:sp>
      <p:sp>
        <p:nvSpPr>
          <p:cNvPr name="Freeform 3" id="3"/>
          <p:cNvSpPr/>
          <p:nvPr/>
        </p:nvSpPr>
        <p:spPr>
          <a:xfrm flipH="false" flipV="false" rot="0">
            <a:off x="687818" y="1028700"/>
            <a:ext cx="9552775" cy="8457328"/>
          </a:xfrm>
          <a:custGeom>
            <a:avLst/>
            <a:gdLst/>
            <a:ahLst/>
            <a:cxnLst/>
            <a:rect r="r" b="b" t="t" l="l"/>
            <a:pathLst>
              <a:path h="8457328" w="9552775">
                <a:moveTo>
                  <a:pt x="0" y="0"/>
                </a:moveTo>
                <a:lnTo>
                  <a:pt x="9552775" y="0"/>
                </a:lnTo>
                <a:lnTo>
                  <a:pt x="9552775" y="8457328"/>
                </a:lnTo>
                <a:lnTo>
                  <a:pt x="0" y="8457328"/>
                </a:lnTo>
                <a:lnTo>
                  <a:pt x="0" y="0"/>
                </a:lnTo>
                <a:close/>
              </a:path>
            </a:pathLst>
          </a:custGeom>
          <a:blipFill>
            <a:blip r:embed="rId3"/>
            <a:stretch>
              <a:fillRect l="0" t="0" r="0" b="0"/>
            </a:stretch>
          </a:blipFill>
        </p:spPr>
      </p:sp>
      <p:grpSp>
        <p:nvGrpSpPr>
          <p:cNvPr name="Group 4" id="4"/>
          <p:cNvGrpSpPr/>
          <p:nvPr/>
        </p:nvGrpSpPr>
        <p:grpSpPr>
          <a:xfrm rot="0">
            <a:off x="11938099" y="568716"/>
            <a:ext cx="4749729" cy="919969"/>
            <a:chOff x="0" y="0"/>
            <a:chExt cx="1250957" cy="242296"/>
          </a:xfrm>
        </p:grpSpPr>
        <p:sp>
          <p:nvSpPr>
            <p:cNvPr name="Freeform 5" id="5"/>
            <p:cNvSpPr/>
            <p:nvPr/>
          </p:nvSpPr>
          <p:spPr>
            <a:xfrm flipH="false" flipV="false" rot="0">
              <a:off x="0" y="0"/>
              <a:ext cx="1250957" cy="242296"/>
            </a:xfrm>
            <a:custGeom>
              <a:avLst/>
              <a:gdLst/>
              <a:ahLst/>
              <a:cxnLst/>
              <a:rect r="r" b="b" t="t" l="l"/>
              <a:pathLst>
                <a:path h="242296" w="1250957">
                  <a:moveTo>
                    <a:pt x="83129" y="0"/>
                  </a:moveTo>
                  <a:lnTo>
                    <a:pt x="1167829" y="0"/>
                  </a:lnTo>
                  <a:cubicBezTo>
                    <a:pt x="1213740" y="0"/>
                    <a:pt x="1250957" y="37218"/>
                    <a:pt x="1250957" y="83129"/>
                  </a:cubicBezTo>
                  <a:lnTo>
                    <a:pt x="1250957" y="159168"/>
                  </a:lnTo>
                  <a:cubicBezTo>
                    <a:pt x="1250957" y="181215"/>
                    <a:pt x="1242199" y="202359"/>
                    <a:pt x="1226610" y="217949"/>
                  </a:cubicBezTo>
                  <a:cubicBezTo>
                    <a:pt x="1211020" y="233538"/>
                    <a:pt x="1189876" y="242296"/>
                    <a:pt x="1167829" y="242296"/>
                  </a:cubicBezTo>
                  <a:lnTo>
                    <a:pt x="83129" y="242296"/>
                  </a:lnTo>
                  <a:cubicBezTo>
                    <a:pt x="37218" y="242296"/>
                    <a:pt x="0" y="205078"/>
                    <a:pt x="0" y="159168"/>
                  </a:cubicBezTo>
                  <a:lnTo>
                    <a:pt x="0" y="83129"/>
                  </a:lnTo>
                  <a:cubicBezTo>
                    <a:pt x="0" y="61081"/>
                    <a:pt x="8758" y="39937"/>
                    <a:pt x="24348" y="24348"/>
                  </a:cubicBezTo>
                  <a:cubicBezTo>
                    <a:pt x="39937" y="8758"/>
                    <a:pt x="61081" y="0"/>
                    <a:pt x="83129" y="0"/>
                  </a:cubicBezTo>
                  <a:close/>
                </a:path>
              </a:pathLst>
            </a:custGeom>
            <a:solidFill>
              <a:srgbClr val="FFFFFF"/>
            </a:solidFill>
          </p:spPr>
        </p:sp>
        <p:sp>
          <p:nvSpPr>
            <p:cNvPr name="TextBox 6" id="6"/>
            <p:cNvSpPr txBox="true"/>
            <p:nvPr/>
          </p:nvSpPr>
          <p:spPr>
            <a:xfrm>
              <a:off x="0" y="-38100"/>
              <a:ext cx="1250957" cy="280396"/>
            </a:xfrm>
            <a:prstGeom prst="rect">
              <a:avLst/>
            </a:prstGeom>
          </p:spPr>
          <p:txBody>
            <a:bodyPr anchor="ctr" rtlCol="false" tIns="50800" lIns="50800" bIns="50800" rIns="50800"/>
            <a:lstStyle/>
            <a:p>
              <a:pPr algn="ctr">
                <a:lnSpc>
                  <a:spcPts val="2659"/>
                </a:lnSpc>
                <a:spcBef>
                  <a:spcPct val="0"/>
                </a:spcBef>
              </a:pPr>
            </a:p>
          </p:txBody>
        </p:sp>
      </p:grpSp>
      <p:sp>
        <p:nvSpPr>
          <p:cNvPr name="TextBox 7" id="7"/>
          <p:cNvSpPr txBox="true"/>
          <p:nvPr/>
        </p:nvSpPr>
        <p:spPr>
          <a:xfrm rot="0">
            <a:off x="11855403" y="644182"/>
            <a:ext cx="4832426" cy="769036"/>
          </a:xfrm>
          <a:prstGeom prst="rect">
            <a:avLst/>
          </a:prstGeom>
        </p:spPr>
        <p:txBody>
          <a:bodyPr anchor="t" rtlCol="false" tIns="0" lIns="0" bIns="0" rIns="0">
            <a:spAutoFit/>
          </a:bodyPr>
          <a:lstStyle/>
          <a:p>
            <a:pPr algn="ctr" marL="0" indent="0" lvl="0">
              <a:lnSpc>
                <a:spcPts val="6065"/>
              </a:lnSpc>
            </a:pPr>
            <a:r>
              <a:rPr lang="en-US" b="true" sz="5054">
                <a:solidFill>
                  <a:srgbClr val="12476D"/>
                </a:solidFill>
                <a:latin typeface="Simonetta Bold"/>
                <a:ea typeface="Simonetta Bold"/>
                <a:cs typeface="Simonetta Bold"/>
                <a:sym typeface="Simonetta Bold"/>
              </a:rPr>
              <a:t>GRECIA</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grpSp>
        <p:nvGrpSpPr>
          <p:cNvPr name="Group 3" id="3"/>
          <p:cNvGrpSpPr/>
          <p:nvPr/>
        </p:nvGrpSpPr>
        <p:grpSpPr>
          <a:xfrm rot="0">
            <a:off x="387516" y="427362"/>
            <a:ext cx="16453107" cy="919969"/>
            <a:chOff x="0" y="0"/>
            <a:chExt cx="4333329" cy="242296"/>
          </a:xfrm>
        </p:grpSpPr>
        <p:sp>
          <p:nvSpPr>
            <p:cNvPr name="Freeform 4" id="4"/>
            <p:cNvSpPr/>
            <p:nvPr/>
          </p:nvSpPr>
          <p:spPr>
            <a:xfrm flipH="false" flipV="false" rot="0">
              <a:off x="0" y="0"/>
              <a:ext cx="4333329" cy="242296"/>
            </a:xfrm>
            <a:custGeom>
              <a:avLst/>
              <a:gdLst/>
              <a:ahLst/>
              <a:cxnLst/>
              <a:rect r="r" b="b" t="t" l="l"/>
              <a:pathLst>
                <a:path h="242296" w="4333329">
                  <a:moveTo>
                    <a:pt x="23998" y="0"/>
                  </a:moveTo>
                  <a:lnTo>
                    <a:pt x="4309331" y="0"/>
                  </a:lnTo>
                  <a:cubicBezTo>
                    <a:pt x="4322584" y="0"/>
                    <a:pt x="4333329" y="10744"/>
                    <a:pt x="4333329" y="23998"/>
                  </a:cubicBezTo>
                  <a:lnTo>
                    <a:pt x="4333329" y="218299"/>
                  </a:lnTo>
                  <a:cubicBezTo>
                    <a:pt x="4333329" y="224663"/>
                    <a:pt x="4330800" y="230767"/>
                    <a:pt x="4326300" y="235268"/>
                  </a:cubicBezTo>
                  <a:cubicBezTo>
                    <a:pt x="4321799" y="239768"/>
                    <a:pt x="4315695" y="242296"/>
                    <a:pt x="4309331" y="242296"/>
                  </a:cubicBezTo>
                  <a:lnTo>
                    <a:pt x="23998" y="242296"/>
                  </a:lnTo>
                  <a:cubicBezTo>
                    <a:pt x="10744" y="242296"/>
                    <a:pt x="0" y="231552"/>
                    <a:pt x="0" y="218299"/>
                  </a:cubicBezTo>
                  <a:lnTo>
                    <a:pt x="0" y="23998"/>
                  </a:lnTo>
                  <a:cubicBezTo>
                    <a:pt x="0" y="17633"/>
                    <a:pt x="2528" y="11529"/>
                    <a:pt x="7029" y="7029"/>
                  </a:cubicBezTo>
                  <a:cubicBezTo>
                    <a:pt x="11529" y="2528"/>
                    <a:pt x="17633" y="0"/>
                    <a:pt x="23998" y="0"/>
                  </a:cubicBezTo>
                  <a:close/>
                </a:path>
              </a:pathLst>
            </a:custGeom>
            <a:solidFill>
              <a:srgbClr val="FFFFFF"/>
            </a:solidFill>
          </p:spPr>
        </p:sp>
        <p:sp>
          <p:nvSpPr>
            <p:cNvPr name="TextBox 5" id="5"/>
            <p:cNvSpPr txBox="true"/>
            <p:nvPr/>
          </p:nvSpPr>
          <p:spPr>
            <a:xfrm>
              <a:off x="0" y="-38100"/>
              <a:ext cx="4333329" cy="280396"/>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3243154" y="1625147"/>
            <a:ext cx="9891747" cy="6841428"/>
          </a:xfrm>
          <a:custGeom>
            <a:avLst/>
            <a:gdLst/>
            <a:ahLst/>
            <a:cxnLst/>
            <a:rect r="r" b="b" t="t" l="l"/>
            <a:pathLst>
              <a:path h="6841428" w="9891747">
                <a:moveTo>
                  <a:pt x="0" y="0"/>
                </a:moveTo>
                <a:lnTo>
                  <a:pt x="9891746" y="0"/>
                </a:lnTo>
                <a:lnTo>
                  <a:pt x="9891746" y="6841429"/>
                </a:lnTo>
                <a:lnTo>
                  <a:pt x="0" y="6841429"/>
                </a:lnTo>
                <a:lnTo>
                  <a:pt x="0" y="0"/>
                </a:lnTo>
                <a:close/>
              </a:path>
            </a:pathLst>
          </a:custGeom>
          <a:blipFill>
            <a:blip r:embed="rId3"/>
            <a:stretch>
              <a:fillRect l="0" t="0" r="0" b="0"/>
            </a:stretch>
          </a:blipFill>
        </p:spPr>
      </p:sp>
      <p:sp>
        <p:nvSpPr>
          <p:cNvPr name="TextBox 7" id="7"/>
          <p:cNvSpPr txBox="true"/>
          <p:nvPr/>
        </p:nvSpPr>
        <p:spPr>
          <a:xfrm rot="0">
            <a:off x="304820" y="502828"/>
            <a:ext cx="16618500" cy="769036"/>
          </a:xfrm>
          <a:prstGeom prst="rect">
            <a:avLst/>
          </a:prstGeom>
        </p:spPr>
        <p:txBody>
          <a:bodyPr anchor="t" rtlCol="false" tIns="0" lIns="0" bIns="0" rIns="0">
            <a:spAutoFit/>
          </a:bodyPr>
          <a:lstStyle/>
          <a:p>
            <a:pPr algn="ctr" marL="0" indent="0" lvl="0">
              <a:lnSpc>
                <a:spcPts val="6065"/>
              </a:lnSpc>
            </a:pPr>
            <a:r>
              <a:rPr lang="en-US" b="true" sz="5054">
                <a:solidFill>
                  <a:srgbClr val="12476D"/>
                </a:solidFill>
                <a:latin typeface="Simonetta Bold"/>
                <a:ea typeface="Simonetta Bold"/>
                <a:cs typeface="Simonetta Bold"/>
                <a:sym typeface="Simonetta Bold"/>
              </a:rPr>
              <a:t>MODELOS DE REGRESIÓN LINEAL SIMPLE</a:t>
            </a:r>
          </a:p>
        </p:txBody>
      </p:sp>
      <p:sp>
        <p:nvSpPr>
          <p:cNvPr name="TextBox 8" id="8"/>
          <p:cNvSpPr txBox="true"/>
          <p:nvPr/>
        </p:nvSpPr>
        <p:spPr>
          <a:xfrm rot="0">
            <a:off x="1028700" y="8725343"/>
            <a:ext cx="16230600" cy="1722364"/>
          </a:xfrm>
          <a:prstGeom prst="rect">
            <a:avLst/>
          </a:prstGeom>
        </p:spPr>
        <p:txBody>
          <a:bodyPr anchor="t" rtlCol="false" tIns="0" lIns="0" bIns="0" rIns="0">
            <a:spAutoFit/>
          </a:bodyPr>
          <a:lstStyle/>
          <a:p>
            <a:pPr algn="ctr">
              <a:lnSpc>
                <a:spcPts val="3487"/>
              </a:lnSpc>
            </a:pPr>
            <a:r>
              <a:rPr lang="en-US" sz="2682">
                <a:solidFill>
                  <a:srgbClr val="12476D"/>
                </a:solidFill>
                <a:latin typeface="Alef"/>
                <a:ea typeface="Alef"/>
                <a:cs typeface="Alef"/>
                <a:sym typeface="Alef"/>
              </a:rPr>
              <a:t>Al analizar la relación entre reviews_per_month (reseñas por mes) y number_of_reviews (número de reseñas), puedes determinar si un aumento en las reseñas por mes está asociado con un aumento o una disminución en el número total de reseñas.</a:t>
            </a:r>
          </a:p>
          <a:p>
            <a:pPr algn="ctr" marL="0" indent="0" lvl="0">
              <a:lnSpc>
                <a:spcPts val="3487"/>
              </a:lnSpc>
            </a:pP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grpSp>
        <p:nvGrpSpPr>
          <p:cNvPr name="Group 3" id="3"/>
          <p:cNvGrpSpPr/>
          <p:nvPr/>
        </p:nvGrpSpPr>
        <p:grpSpPr>
          <a:xfrm rot="0">
            <a:off x="387516" y="427362"/>
            <a:ext cx="16453107" cy="919969"/>
            <a:chOff x="0" y="0"/>
            <a:chExt cx="4333329" cy="242296"/>
          </a:xfrm>
        </p:grpSpPr>
        <p:sp>
          <p:nvSpPr>
            <p:cNvPr name="Freeform 4" id="4"/>
            <p:cNvSpPr/>
            <p:nvPr/>
          </p:nvSpPr>
          <p:spPr>
            <a:xfrm flipH="false" flipV="false" rot="0">
              <a:off x="0" y="0"/>
              <a:ext cx="4333329" cy="242296"/>
            </a:xfrm>
            <a:custGeom>
              <a:avLst/>
              <a:gdLst/>
              <a:ahLst/>
              <a:cxnLst/>
              <a:rect r="r" b="b" t="t" l="l"/>
              <a:pathLst>
                <a:path h="242296" w="4333329">
                  <a:moveTo>
                    <a:pt x="23998" y="0"/>
                  </a:moveTo>
                  <a:lnTo>
                    <a:pt x="4309331" y="0"/>
                  </a:lnTo>
                  <a:cubicBezTo>
                    <a:pt x="4322584" y="0"/>
                    <a:pt x="4333329" y="10744"/>
                    <a:pt x="4333329" y="23998"/>
                  </a:cubicBezTo>
                  <a:lnTo>
                    <a:pt x="4333329" y="218299"/>
                  </a:lnTo>
                  <a:cubicBezTo>
                    <a:pt x="4333329" y="224663"/>
                    <a:pt x="4330800" y="230767"/>
                    <a:pt x="4326300" y="235268"/>
                  </a:cubicBezTo>
                  <a:cubicBezTo>
                    <a:pt x="4321799" y="239768"/>
                    <a:pt x="4315695" y="242296"/>
                    <a:pt x="4309331" y="242296"/>
                  </a:cubicBezTo>
                  <a:lnTo>
                    <a:pt x="23998" y="242296"/>
                  </a:lnTo>
                  <a:cubicBezTo>
                    <a:pt x="10744" y="242296"/>
                    <a:pt x="0" y="231552"/>
                    <a:pt x="0" y="218299"/>
                  </a:cubicBezTo>
                  <a:lnTo>
                    <a:pt x="0" y="23998"/>
                  </a:lnTo>
                  <a:cubicBezTo>
                    <a:pt x="0" y="17633"/>
                    <a:pt x="2528" y="11529"/>
                    <a:pt x="7029" y="7029"/>
                  </a:cubicBezTo>
                  <a:cubicBezTo>
                    <a:pt x="11529" y="2528"/>
                    <a:pt x="17633" y="0"/>
                    <a:pt x="23998" y="0"/>
                  </a:cubicBezTo>
                  <a:close/>
                </a:path>
              </a:pathLst>
            </a:custGeom>
            <a:solidFill>
              <a:srgbClr val="FFFFFF"/>
            </a:solidFill>
          </p:spPr>
        </p:sp>
        <p:sp>
          <p:nvSpPr>
            <p:cNvPr name="TextBox 5" id="5"/>
            <p:cNvSpPr txBox="true"/>
            <p:nvPr/>
          </p:nvSpPr>
          <p:spPr>
            <a:xfrm>
              <a:off x="0" y="-38100"/>
              <a:ext cx="4333329" cy="280396"/>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1028700" y="1822178"/>
            <a:ext cx="10535863" cy="7982157"/>
          </a:xfrm>
          <a:custGeom>
            <a:avLst/>
            <a:gdLst/>
            <a:ahLst/>
            <a:cxnLst/>
            <a:rect r="r" b="b" t="t" l="l"/>
            <a:pathLst>
              <a:path h="7982157" w="10535863">
                <a:moveTo>
                  <a:pt x="0" y="0"/>
                </a:moveTo>
                <a:lnTo>
                  <a:pt x="10535863" y="0"/>
                </a:lnTo>
                <a:lnTo>
                  <a:pt x="10535863" y="7982157"/>
                </a:lnTo>
                <a:lnTo>
                  <a:pt x="0" y="7982157"/>
                </a:lnTo>
                <a:lnTo>
                  <a:pt x="0" y="0"/>
                </a:lnTo>
                <a:close/>
              </a:path>
            </a:pathLst>
          </a:custGeom>
          <a:blipFill>
            <a:blip r:embed="rId3"/>
            <a:stretch>
              <a:fillRect l="0" t="0" r="0" b="0"/>
            </a:stretch>
          </a:blipFill>
        </p:spPr>
      </p:sp>
      <p:sp>
        <p:nvSpPr>
          <p:cNvPr name="TextBox 7" id="7"/>
          <p:cNvSpPr txBox="true"/>
          <p:nvPr/>
        </p:nvSpPr>
        <p:spPr>
          <a:xfrm rot="0">
            <a:off x="304820" y="502828"/>
            <a:ext cx="16618500" cy="769036"/>
          </a:xfrm>
          <a:prstGeom prst="rect">
            <a:avLst/>
          </a:prstGeom>
        </p:spPr>
        <p:txBody>
          <a:bodyPr anchor="t" rtlCol="false" tIns="0" lIns="0" bIns="0" rIns="0">
            <a:spAutoFit/>
          </a:bodyPr>
          <a:lstStyle/>
          <a:p>
            <a:pPr algn="ctr" marL="0" indent="0" lvl="0">
              <a:lnSpc>
                <a:spcPts val="6065"/>
              </a:lnSpc>
            </a:pPr>
            <a:r>
              <a:rPr lang="en-US" b="true" sz="5054">
                <a:solidFill>
                  <a:srgbClr val="12476D"/>
                </a:solidFill>
                <a:latin typeface="Simonetta Bold"/>
                <a:ea typeface="Simonetta Bold"/>
                <a:cs typeface="Simonetta Bold"/>
                <a:sym typeface="Simonetta Bold"/>
              </a:rPr>
              <a:t>MODELO REGRESIÓN LINEAL SIMPLE GRECIA</a:t>
            </a:r>
          </a:p>
        </p:txBody>
      </p:sp>
      <p:sp>
        <p:nvSpPr>
          <p:cNvPr name="TextBox 8" id="8"/>
          <p:cNvSpPr txBox="true"/>
          <p:nvPr/>
        </p:nvSpPr>
        <p:spPr>
          <a:xfrm rot="0">
            <a:off x="12076438" y="3153595"/>
            <a:ext cx="5437843" cy="5844540"/>
          </a:xfrm>
          <a:prstGeom prst="rect">
            <a:avLst/>
          </a:prstGeom>
        </p:spPr>
        <p:txBody>
          <a:bodyPr anchor="t" rtlCol="false" tIns="0" lIns="0" bIns="0" rIns="0">
            <a:spAutoFit/>
          </a:bodyPr>
          <a:lstStyle/>
          <a:p>
            <a:pPr algn="just">
              <a:lnSpc>
                <a:spcPts val="3359"/>
              </a:lnSpc>
              <a:spcBef>
                <a:spcPct val="0"/>
              </a:spcBef>
            </a:pPr>
            <a:r>
              <a:rPr lang="en-US" sz="2399">
                <a:solidFill>
                  <a:srgbClr val="12476D"/>
                </a:solidFill>
                <a:latin typeface="Open Sans"/>
                <a:ea typeface="Open Sans"/>
                <a:cs typeface="Open Sans"/>
                <a:sym typeface="Open Sans"/>
              </a:rPr>
              <a:t>Conforme aumenta el número de reseñas por mes, observamos que también tiende a aumentar el número total de reseñas.</a:t>
            </a:r>
          </a:p>
          <a:p>
            <a:pPr algn="just">
              <a:lnSpc>
                <a:spcPts val="3359"/>
              </a:lnSpc>
              <a:spcBef>
                <a:spcPct val="0"/>
              </a:spcBef>
            </a:pPr>
          </a:p>
          <a:p>
            <a:pPr algn="just">
              <a:lnSpc>
                <a:spcPts val="3359"/>
              </a:lnSpc>
              <a:spcBef>
                <a:spcPct val="0"/>
              </a:spcBef>
            </a:pPr>
          </a:p>
          <a:p>
            <a:pPr algn="just">
              <a:lnSpc>
                <a:spcPts val="3359"/>
              </a:lnSpc>
              <a:spcBef>
                <a:spcPct val="0"/>
              </a:spcBef>
            </a:pPr>
            <a:r>
              <a:rPr lang="en-US" sz="2399">
                <a:solidFill>
                  <a:srgbClr val="12476D"/>
                </a:solidFill>
                <a:latin typeface="Open Sans"/>
                <a:ea typeface="Open Sans"/>
                <a:cs typeface="Open Sans"/>
                <a:sym typeface="Open Sans"/>
              </a:rPr>
              <a:t>El patrón no es perfectamente lineal y hay dispersión, indicando variabilidad entre los datos.</a:t>
            </a:r>
          </a:p>
          <a:p>
            <a:pPr algn="just">
              <a:lnSpc>
                <a:spcPts val="3359"/>
              </a:lnSpc>
              <a:spcBef>
                <a:spcPct val="0"/>
              </a:spcBef>
            </a:pPr>
          </a:p>
          <a:p>
            <a:pPr algn="just">
              <a:lnSpc>
                <a:spcPts val="3359"/>
              </a:lnSpc>
              <a:spcBef>
                <a:spcPct val="0"/>
              </a:spcBef>
            </a:pPr>
            <a:r>
              <a:rPr lang="en-US" sz="2399">
                <a:solidFill>
                  <a:srgbClr val="12476D"/>
                </a:solidFill>
                <a:latin typeface="Open Sans"/>
                <a:ea typeface="Open Sans"/>
                <a:cs typeface="Open Sans"/>
                <a:sym typeface="Open Sans"/>
              </a:rPr>
              <a:t>Los puntos concentrados en la parte baja señalan que la mayoría de los listados tienden a tener menos reseñas por mes.</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grpSp>
        <p:nvGrpSpPr>
          <p:cNvPr name="Group 3" id="3"/>
          <p:cNvGrpSpPr/>
          <p:nvPr/>
        </p:nvGrpSpPr>
        <p:grpSpPr>
          <a:xfrm rot="0">
            <a:off x="1028700" y="388502"/>
            <a:ext cx="16453107" cy="919969"/>
            <a:chOff x="0" y="0"/>
            <a:chExt cx="4333329" cy="242296"/>
          </a:xfrm>
        </p:grpSpPr>
        <p:sp>
          <p:nvSpPr>
            <p:cNvPr name="Freeform 4" id="4"/>
            <p:cNvSpPr/>
            <p:nvPr/>
          </p:nvSpPr>
          <p:spPr>
            <a:xfrm flipH="false" flipV="false" rot="0">
              <a:off x="0" y="0"/>
              <a:ext cx="4333329" cy="242296"/>
            </a:xfrm>
            <a:custGeom>
              <a:avLst/>
              <a:gdLst/>
              <a:ahLst/>
              <a:cxnLst/>
              <a:rect r="r" b="b" t="t" l="l"/>
              <a:pathLst>
                <a:path h="242296" w="4333329">
                  <a:moveTo>
                    <a:pt x="23998" y="0"/>
                  </a:moveTo>
                  <a:lnTo>
                    <a:pt x="4309331" y="0"/>
                  </a:lnTo>
                  <a:cubicBezTo>
                    <a:pt x="4322584" y="0"/>
                    <a:pt x="4333329" y="10744"/>
                    <a:pt x="4333329" y="23998"/>
                  </a:cubicBezTo>
                  <a:lnTo>
                    <a:pt x="4333329" y="218299"/>
                  </a:lnTo>
                  <a:cubicBezTo>
                    <a:pt x="4333329" y="224663"/>
                    <a:pt x="4330800" y="230767"/>
                    <a:pt x="4326300" y="235268"/>
                  </a:cubicBezTo>
                  <a:cubicBezTo>
                    <a:pt x="4321799" y="239768"/>
                    <a:pt x="4315695" y="242296"/>
                    <a:pt x="4309331" y="242296"/>
                  </a:cubicBezTo>
                  <a:lnTo>
                    <a:pt x="23998" y="242296"/>
                  </a:lnTo>
                  <a:cubicBezTo>
                    <a:pt x="10744" y="242296"/>
                    <a:pt x="0" y="231552"/>
                    <a:pt x="0" y="218299"/>
                  </a:cubicBezTo>
                  <a:lnTo>
                    <a:pt x="0" y="23998"/>
                  </a:lnTo>
                  <a:cubicBezTo>
                    <a:pt x="0" y="17633"/>
                    <a:pt x="2528" y="11529"/>
                    <a:pt x="7029" y="7029"/>
                  </a:cubicBezTo>
                  <a:cubicBezTo>
                    <a:pt x="11529" y="2528"/>
                    <a:pt x="17633" y="0"/>
                    <a:pt x="23998" y="0"/>
                  </a:cubicBezTo>
                  <a:close/>
                </a:path>
              </a:pathLst>
            </a:custGeom>
            <a:solidFill>
              <a:srgbClr val="FFFFFF"/>
            </a:solidFill>
          </p:spPr>
        </p:sp>
        <p:sp>
          <p:nvSpPr>
            <p:cNvPr name="TextBox 5" id="5"/>
            <p:cNvSpPr txBox="true"/>
            <p:nvPr/>
          </p:nvSpPr>
          <p:spPr>
            <a:xfrm>
              <a:off x="0" y="-38100"/>
              <a:ext cx="4333329" cy="280396"/>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2579284" y="1591908"/>
            <a:ext cx="10961837" cy="6536458"/>
          </a:xfrm>
          <a:custGeom>
            <a:avLst/>
            <a:gdLst/>
            <a:ahLst/>
            <a:cxnLst/>
            <a:rect r="r" b="b" t="t" l="l"/>
            <a:pathLst>
              <a:path h="6536458" w="10961837">
                <a:moveTo>
                  <a:pt x="0" y="0"/>
                </a:moveTo>
                <a:lnTo>
                  <a:pt x="10961838" y="0"/>
                </a:lnTo>
                <a:lnTo>
                  <a:pt x="10961838" y="6536458"/>
                </a:lnTo>
                <a:lnTo>
                  <a:pt x="0" y="6536458"/>
                </a:lnTo>
                <a:lnTo>
                  <a:pt x="0" y="0"/>
                </a:lnTo>
                <a:close/>
              </a:path>
            </a:pathLst>
          </a:custGeom>
          <a:blipFill>
            <a:blip r:embed="rId3"/>
            <a:stretch>
              <a:fillRect l="-2303" t="0" r="-5999" b="-5018"/>
            </a:stretch>
          </a:blipFill>
        </p:spPr>
      </p:sp>
      <p:sp>
        <p:nvSpPr>
          <p:cNvPr name="TextBox 7" id="7"/>
          <p:cNvSpPr txBox="true"/>
          <p:nvPr/>
        </p:nvSpPr>
        <p:spPr>
          <a:xfrm rot="0">
            <a:off x="946003" y="463968"/>
            <a:ext cx="16618500" cy="769036"/>
          </a:xfrm>
          <a:prstGeom prst="rect">
            <a:avLst/>
          </a:prstGeom>
        </p:spPr>
        <p:txBody>
          <a:bodyPr anchor="t" rtlCol="false" tIns="0" lIns="0" bIns="0" rIns="0">
            <a:spAutoFit/>
          </a:bodyPr>
          <a:lstStyle/>
          <a:p>
            <a:pPr algn="ctr" marL="0" indent="0" lvl="0">
              <a:lnSpc>
                <a:spcPts val="6065"/>
              </a:lnSpc>
            </a:pPr>
            <a:r>
              <a:rPr lang="en-US" b="true" sz="5054">
                <a:solidFill>
                  <a:srgbClr val="12476D"/>
                </a:solidFill>
                <a:latin typeface="Simonetta Bold"/>
                <a:ea typeface="Simonetta Bold"/>
                <a:cs typeface="Simonetta Bold"/>
                <a:sym typeface="Simonetta Bold"/>
              </a:rPr>
              <a:t>MODELOS DE REGRESIÓN LINEAL SIMPLE</a:t>
            </a:r>
          </a:p>
        </p:txBody>
      </p:sp>
      <p:sp>
        <p:nvSpPr>
          <p:cNvPr name="TextBox 8" id="8"/>
          <p:cNvSpPr txBox="true"/>
          <p:nvPr/>
        </p:nvSpPr>
        <p:spPr>
          <a:xfrm rot="0">
            <a:off x="153662" y="8360626"/>
            <a:ext cx="17980676" cy="2576233"/>
          </a:xfrm>
          <a:prstGeom prst="rect">
            <a:avLst/>
          </a:prstGeom>
        </p:spPr>
        <p:txBody>
          <a:bodyPr anchor="t" rtlCol="false" tIns="0" lIns="0" bIns="0" rIns="0">
            <a:spAutoFit/>
          </a:bodyPr>
          <a:lstStyle/>
          <a:p>
            <a:pPr algn="ctr">
              <a:lnSpc>
                <a:spcPts val="2977"/>
              </a:lnSpc>
            </a:pPr>
            <a:r>
              <a:rPr lang="en-US" sz="2290">
                <a:solidFill>
                  <a:srgbClr val="12476D"/>
                </a:solidFill>
                <a:latin typeface="Alef"/>
                <a:ea typeface="Alef"/>
                <a:cs typeface="Alef"/>
                <a:sym typeface="Alef"/>
              </a:rPr>
              <a:t>La regresión entre review_scores_rating y review_scores_value puede ayudar a evaluar si las puntuaciones de "valor" de las reseñas están alineadas con las calificaciones generales.</a:t>
            </a:r>
          </a:p>
          <a:p>
            <a:pPr algn="ctr">
              <a:lnSpc>
                <a:spcPts val="2977"/>
              </a:lnSpc>
            </a:pPr>
            <a:r>
              <a:rPr lang="en-US" sz="2290">
                <a:solidFill>
                  <a:srgbClr val="12476D"/>
                </a:solidFill>
                <a:latin typeface="Alef"/>
                <a:ea typeface="Alef"/>
                <a:cs typeface="Alef"/>
                <a:sym typeface="Alef"/>
              </a:rPr>
              <a:t>Observamos que los puntos están alineados perfectamente en una línea diagonal.</a:t>
            </a:r>
          </a:p>
          <a:p>
            <a:pPr algn="ctr">
              <a:lnSpc>
                <a:spcPts val="2977"/>
              </a:lnSpc>
            </a:pPr>
            <a:r>
              <a:rPr lang="en-US" sz="2290">
                <a:solidFill>
                  <a:srgbClr val="12476D"/>
                </a:solidFill>
                <a:latin typeface="Alef"/>
                <a:ea typeface="Alef"/>
                <a:cs typeface="Alef"/>
                <a:sym typeface="Alef"/>
              </a:rPr>
              <a:t>A pesar de que el gráfico de dispersión muestra una relación lineal perfecta, los valores de 𝑅2 y el coeficiente de correlación sugieren que esta relación no es tan fuerte como parece.</a:t>
            </a:r>
          </a:p>
          <a:p>
            <a:pPr algn="ctr">
              <a:lnSpc>
                <a:spcPts val="2977"/>
              </a:lnSpc>
            </a:pPr>
          </a:p>
          <a:p>
            <a:pPr algn="ctr" marL="0" indent="0" lvl="0">
              <a:lnSpc>
                <a:spcPts val="2977"/>
              </a:lnSpc>
            </a:pP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grpSp>
        <p:nvGrpSpPr>
          <p:cNvPr name="Group 3" id="3"/>
          <p:cNvGrpSpPr/>
          <p:nvPr/>
        </p:nvGrpSpPr>
        <p:grpSpPr>
          <a:xfrm rot="0">
            <a:off x="1028700" y="388502"/>
            <a:ext cx="16453107" cy="919969"/>
            <a:chOff x="0" y="0"/>
            <a:chExt cx="4333329" cy="242296"/>
          </a:xfrm>
        </p:grpSpPr>
        <p:sp>
          <p:nvSpPr>
            <p:cNvPr name="Freeform 4" id="4"/>
            <p:cNvSpPr/>
            <p:nvPr/>
          </p:nvSpPr>
          <p:spPr>
            <a:xfrm flipH="false" flipV="false" rot="0">
              <a:off x="0" y="0"/>
              <a:ext cx="4333329" cy="242296"/>
            </a:xfrm>
            <a:custGeom>
              <a:avLst/>
              <a:gdLst/>
              <a:ahLst/>
              <a:cxnLst/>
              <a:rect r="r" b="b" t="t" l="l"/>
              <a:pathLst>
                <a:path h="242296" w="4333329">
                  <a:moveTo>
                    <a:pt x="23998" y="0"/>
                  </a:moveTo>
                  <a:lnTo>
                    <a:pt x="4309331" y="0"/>
                  </a:lnTo>
                  <a:cubicBezTo>
                    <a:pt x="4322584" y="0"/>
                    <a:pt x="4333329" y="10744"/>
                    <a:pt x="4333329" y="23998"/>
                  </a:cubicBezTo>
                  <a:lnTo>
                    <a:pt x="4333329" y="218299"/>
                  </a:lnTo>
                  <a:cubicBezTo>
                    <a:pt x="4333329" y="224663"/>
                    <a:pt x="4330800" y="230767"/>
                    <a:pt x="4326300" y="235268"/>
                  </a:cubicBezTo>
                  <a:cubicBezTo>
                    <a:pt x="4321799" y="239768"/>
                    <a:pt x="4315695" y="242296"/>
                    <a:pt x="4309331" y="242296"/>
                  </a:cubicBezTo>
                  <a:lnTo>
                    <a:pt x="23998" y="242296"/>
                  </a:lnTo>
                  <a:cubicBezTo>
                    <a:pt x="10744" y="242296"/>
                    <a:pt x="0" y="231552"/>
                    <a:pt x="0" y="218299"/>
                  </a:cubicBezTo>
                  <a:lnTo>
                    <a:pt x="0" y="23998"/>
                  </a:lnTo>
                  <a:cubicBezTo>
                    <a:pt x="0" y="17633"/>
                    <a:pt x="2528" y="11529"/>
                    <a:pt x="7029" y="7029"/>
                  </a:cubicBezTo>
                  <a:cubicBezTo>
                    <a:pt x="11529" y="2528"/>
                    <a:pt x="17633" y="0"/>
                    <a:pt x="23998" y="0"/>
                  </a:cubicBezTo>
                  <a:close/>
                </a:path>
              </a:pathLst>
            </a:custGeom>
            <a:solidFill>
              <a:srgbClr val="FFFFFF"/>
            </a:solidFill>
          </p:spPr>
        </p:sp>
        <p:sp>
          <p:nvSpPr>
            <p:cNvPr name="TextBox 5" id="5"/>
            <p:cNvSpPr txBox="true"/>
            <p:nvPr/>
          </p:nvSpPr>
          <p:spPr>
            <a:xfrm>
              <a:off x="0" y="-38100"/>
              <a:ext cx="4333329" cy="280396"/>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489092" y="1904915"/>
            <a:ext cx="10189031" cy="7776586"/>
          </a:xfrm>
          <a:custGeom>
            <a:avLst/>
            <a:gdLst/>
            <a:ahLst/>
            <a:cxnLst/>
            <a:rect r="r" b="b" t="t" l="l"/>
            <a:pathLst>
              <a:path h="7776586" w="10189031">
                <a:moveTo>
                  <a:pt x="0" y="0"/>
                </a:moveTo>
                <a:lnTo>
                  <a:pt x="10189031" y="0"/>
                </a:lnTo>
                <a:lnTo>
                  <a:pt x="10189031" y="7776586"/>
                </a:lnTo>
                <a:lnTo>
                  <a:pt x="0" y="7776586"/>
                </a:lnTo>
                <a:lnTo>
                  <a:pt x="0" y="0"/>
                </a:lnTo>
                <a:close/>
              </a:path>
            </a:pathLst>
          </a:custGeom>
          <a:blipFill>
            <a:blip r:embed="rId3"/>
            <a:stretch>
              <a:fillRect l="0" t="0" r="0" b="0"/>
            </a:stretch>
          </a:blipFill>
        </p:spPr>
      </p:sp>
      <p:sp>
        <p:nvSpPr>
          <p:cNvPr name="TextBox 7" id="7"/>
          <p:cNvSpPr txBox="true"/>
          <p:nvPr/>
        </p:nvSpPr>
        <p:spPr>
          <a:xfrm rot="0">
            <a:off x="946003" y="463968"/>
            <a:ext cx="16618500" cy="769036"/>
          </a:xfrm>
          <a:prstGeom prst="rect">
            <a:avLst/>
          </a:prstGeom>
        </p:spPr>
        <p:txBody>
          <a:bodyPr anchor="t" rtlCol="false" tIns="0" lIns="0" bIns="0" rIns="0">
            <a:spAutoFit/>
          </a:bodyPr>
          <a:lstStyle/>
          <a:p>
            <a:pPr algn="ctr" marL="0" indent="0" lvl="0">
              <a:lnSpc>
                <a:spcPts val="6065"/>
              </a:lnSpc>
            </a:pPr>
            <a:r>
              <a:rPr lang="en-US" b="true" sz="5054">
                <a:solidFill>
                  <a:srgbClr val="12476D"/>
                </a:solidFill>
                <a:latin typeface="Simonetta Bold"/>
                <a:ea typeface="Simonetta Bold"/>
                <a:cs typeface="Simonetta Bold"/>
                <a:sym typeface="Simonetta Bold"/>
              </a:rPr>
              <a:t>MODELO REGRESIÓN LINEAL SIMPLE GRECIA</a:t>
            </a:r>
          </a:p>
        </p:txBody>
      </p:sp>
      <p:sp>
        <p:nvSpPr>
          <p:cNvPr name="TextBox 8" id="8"/>
          <p:cNvSpPr txBox="true"/>
          <p:nvPr/>
        </p:nvSpPr>
        <p:spPr>
          <a:xfrm rot="0">
            <a:off x="11083700" y="3076383"/>
            <a:ext cx="6812432" cy="4674996"/>
          </a:xfrm>
          <a:prstGeom prst="rect">
            <a:avLst/>
          </a:prstGeom>
        </p:spPr>
        <p:txBody>
          <a:bodyPr anchor="t" rtlCol="false" tIns="0" lIns="0" bIns="0" rIns="0">
            <a:spAutoFit/>
          </a:bodyPr>
          <a:lstStyle/>
          <a:p>
            <a:pPr algn="ctr">
              <a:lnSpc>
                <a:spcPts val="3107"/>
              </a:lnSpc>
            </a:pPr>
            <a:r>
              <a:rPr lang="en-US" sz="2390">
                <a:solidFill>
                  <a:srgbClr val="12476D"/>
                </a:solidFill>
                <a:latin typeface="Alef"/>
                <a:ea typeface="Alef"/>
                <a:cs typeface="Alef"/>
                <a:sym typeface="Alef"/>
              </a:rPr>
              <a:t>Tendencia positiva entre las dos variables. </a:t>
            </a:r>
          </a:p>
          <a:p>
            <a:pPr algn="ctr">
              <a:lnSpc>
                <a:spcPts val="3107"/>
              </a:lnSpc>
            </a:pPr>
          </a:p>
          <a:p>
            <a:pPr algn="ctr">
              <a:lnSpc>
                <a:spcPts val="3107"/>
              </a:lnSpc>
            </a:pPr>
            <a:r>
              <a:rPr lang="en-US" sz="2390">
                <a:solidFill>
                  <a:srgbClr val="12476D"/>
                </a:solidFill>
                <a:latin typeface="Alef"/>
                <a:ea typeface="Alef"/>
                <a:cs typeface="Alef"/>
                <a:sym typeface="Alef"/>
              </a:rPr>
              <a:t>La concentración de puntos en la parte superior derecha del gráfico, sugiere que muchos de los elementos evaluados tienen calificaciones altas tanto en el valor general como en el valor específico, pudiendo indicar que los encuestados suelen estar satisfechos en ambos aspectos.</a:t>
            </a:r>
          </a:p>
          <a:p>
            <a:pPr algn="ctr">
              <a:lnSpc>
                <a:spcPts val="3107"/>
              </a:lnSpc>
            </a:pPr>
          </a:p>
          <a:p>
            <a:pPr algn="ctr" marL="0" indent="0" lvl="0">
              <a:lnSpc>
                <a:spcPts val="3107"/>
              </a:lnSpc>
            </a:pPr>
            <a:r>
              <a:rPr lang="en-US" sz="2390">
                <a:solidFill>
                  <a:srgbClr val="12476D"/>
                </a:solidFill>
                <a:latin typeface="Alef"/>
                <a:ea typeface="Alef"/>
                <a:cs typeface="Alef"/>
                <a:sym typeface="Alef"/>
              </a:rPr>
              <a:t>La dispersión baja en el rango superior se ve menos dispersión debido  a que hay menos variabilidad en las calificaciones altas.</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425302" y="0"/>
            <a:ext cx="19138605" cy="10287000"/>
          </a:xfrm>
          <a:custGeom>
            <a:avLst/>
            <a:gdLst/>
            <a:ahLst/>
            <a:cxnLst/>
            <a:rect r="r" b="b" t="t" l="l"/>
            <a:pathLst>
              <a:path h="10287000" w="19138605">
                <a:moveTo>
                  <a:pt x="0" y="0"/>
                </a:moveTo>
                <a:lnTo>
                  <a:pt x="19138604" y="0"/>
                </a:lnTo>
                <a:lnTo>
                  <a:pt x="19138604" y="10287000"/>
                </a:lnTo>
                <a:lnTo>
                  <a:pt x="0" y="102870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2704250" y="2943085"/>
            <a:ext cx="12879500" cy="5560237"/>
            <a:chOff x="0" y="0"/>
            <a:chExt cx="3392132" cy="1464425"/>
          </a:xfrm>
        </p:grpSpPr>
        <p:sp>
          <p:nvSpPr>
            <p:cNvPr name="Freeform 5" id="5"/>
            <p:cNvSpPr/>
            <p:nvPr/>
          </p:nvSpPr>
          <p:spPr>
            <a:xfrm flipH="false" flipV="false" rot="0">
              <a:off x="0" y="0"/>
              <a:ext cx="3392132" cy="1464425"/>
            </a:xfrm>
            <a:custGeom>
              <a:avLst/>
              <a:gdLst/>
              <a:ahLst/>
              <a:cxnLst/>
              <a:rect r="r" b="b" t="t" l="l"/>
              <a:pathLst>
                <a:path h="1464425" w="3392132">
                  <a:moveTo>
                    <a:pt x="30656" y="0"/>
                  </a:moveTo>
                  <a:lnTo>
                    <a:pt x="3361475" y="0"/>
                  </a:lnTo>
                  <a:cubicBezTo>
                    <a:pt x="3378407" y="0"/>
                    <a:pt x="3392132" y="13725"/>
                    <a:pt x="3392132" y="30656"/>
                  </a:cubicBezTo>
                  <a:lnTo>
                    <a:pt x="3392132" y="1433768"/>
                  </a:lnTo>
                  <a:cubicBezTo>
                    <a:pt x="3392132" y="1441899"/>
                    <a:pt x="3388902" y="1449696"/>
                    <a:pt x="3383153" y="1455446"/>
                  </a:cubicBezTo>
                  <a:cubicBezTo>
                    <a:pt x="3377404" y="1461195"/>
                    <a:pt x="3369606" y="1464425"/>
                    <a:pt x="3361475" y="1464425"/>
                  </a:cubicBezTo>
                  <a:lnTo>
                    <a:pt x="30656" y="1464425"/>
                  </a:lnTo>
                  <a:cubicBezTo>
                    <a:pt x="13725" y="1464425"/>
                    <a:pt x="0" y="1450699"/>
                    <a:pt x="0" y="1433768"/>
                  </a:cubicBezTo>
                  <a:lnTo>
                    <a:pt x="0" y="30656"/>
                  </a:lnTo>
                  <a:cubicBezTo>
                    <a:pt x="0" y="22526"/>
                    <a:pt x="3230" y="14728"/>
                    <a:pt x="8979" y="8979"/>
                  </a:cubicBezTo>
                  <a:cubicBezTo>
                    <a:pt x="14728" y="3230"/>
                    <a:pt x="22526" y="0"/>
                    <a:pt x="30656" y="0"/>
                  </a:cubicBezTo>
                  <a:close/>
                </a:path>
              </a:pathLst>
            </a:custGeom>
            <a:solidFill>
              <a:srgbClr val="FFFFFF"/>
            </a:solidFill>
          </p:spPr>
        </p:sp>
        <p:sp>
          <p:nvSpPr>
            <p:cNvPr name="TextBox 6" id="6"/>
            <p:cNvSpPr txBox="true"/>
            <p:nvPr/>
          </p:nvSpPr>
          <p:spPr>
            <a:xfrm>
              <a:off x="0" y="-38100"/>
              <a:ext cx="3392132" cy="1502525"/>
            </a:xfrm>
            <a:prstGeom prst="rect">
              <a:avLst/>
            </a:prstGeom>
          </p:spPr>
          <p:txBody>
            <a:bodyPr anchor="ctr" rtlCol="false" tIns="50800" lIns="50800" bIns="50800" rIns="50800"/>
            <a:lstStyle/>
            <a:p>
              <a:pPr algn="ctr">
                <a:lnSpc>
                  <a:spcPts val="2659"/>
                </a:lnSpc>
                <a:spcBef>
                  <a:spcPct val="0"/>
                </a:spcBef>
              </a:pPr>
            </a:p>
          </p:txBody>
        </p:sp>
      </p:grpSp>
      <p:sp>
        <p:nvSpPr>
          <p:cNvPr name="TextBox 7" id="7"/>
          <p:cNvSpPr txBox="true"/>
          <p:nvPr/>
        </p:nvSpPr>
        <p:spPr>
          <a:xfrm rot="0">
            <a:off x="3392886" y="3077847"/>
            <a:ext cx="11502228" cy="1226820"/>
          </a:xfrm>
          <a:prstGeom prst="rect">
            <a:avLst/>
          </a:prstGeom>
        </p:spPr>
        <p:txBody>
          <a:bodyPr anchor="t" rtlCol="false" tIns="0" lIns="0" bIns="0" rIns="0">
            <a:spAutoFit/>
          </a:bodyPr>
          <a:lstStyle/>
          <a:p>
            <a:pPr algn="ctr" marL="0" indent="0" lvl="0">
              <a:lnSpc>
                <a:spcPts val="10080"/>
              </a:lnSpc>
              <a:spcBef>
                <a:spcPct val="0"/>
              </a:spcBef>
            </a:pPr>
            <a:r>
              <a:rPr lang="en-US" b="true" sz="7200">
                <a:solidFill>
                  <a:srgbClr val="12476D"/>
                </a:solidFill>
                <a:latin typeface="Simonetta Bold"/>
                <a:ea typeface="Simonetta Bold"/>
                <a:cs typeface="Simonetta Bold"/>
                <a:sym typeface="Simonetta Bold"/>
              </a:rPr>
              <a:t>Objetivo </a:t>
            </a:r>
          </a:p>
        </p:txBody>
      </p:sp>
      <p:sp>
        <p:nvSpPr>
          <p:cNvPr name="TextBox 8" id="8"/>
          <p:cNvSpPr txBox="true"/>
          <p:nvPr/>
        </p:nvSpPr>
        <p:spPr>
          <a:xfrm rot="0">
            <a:off x="3392886" y="4295142"/>
            <a:ext cx="11502228" cy="4010025"/>
          </a:xfrm>
          <a:prstGeom prst="rect">
            <a:avLst/>
          </a:prstGeom>
        </p:spPr>
        <p:txBody>
          <a:bodyPr anchor="t" rtlCol="false" tIns="0" lIns="0" bIns="0" rIns="0">
            <a:spAutoFit/>
          </a:bodyPr>
          <a:lstStyle/>
          <a:p>
            <a:pPr algn="ctr" marL="0" indent="0" lvl="0">
              <a:lnSpc>
                <a:spcPts val="4500"/>
              </a:lnSpc>
            </a:pPr>
            <a:r>
              <a:rPr lang="en-US" sz="3750">
                <a:solidFill>
                  <a:srgbClr val="12476D"/>
                </a:solidFill>
                <a:latin typeface="Alef"/>
                <a:ea typeface="Alef"/>
                <a:cs typeface="Alef"/>
                <a:sym typeface="Alef"/>
              </a:rPr>
              <a:t>Extraer las características más relevantes del archivo “listings.csv”, aplicando las acciones de preprocesamiento necesarias, como la limpieza de valores nulos y el manejo de outliers, para analizar y comparar datos de dos ciudades distintas obtenidos del sitio de Airbnb, con el objetivo de llegar a conclusiones significativas</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grpSp>
        <p:nvGrpSpPr>
          <p:cNvPr name="Group 3" id="3"/>
          <p:cNvGrpSpPr/>
          <p:nvPr/>
        </p:nvGrpSpPr>
        <p:grpSpPr>
          <a:xfrm rot="0">
            <a:off x="581814" y="389080"/>
            <a:ext cx="16453107" cy="919969"/>
            <a:chOff x="0" y="0"/>
            <a:chExt cx="4333329" cy="242296"/>
          </a:xfrm>
        </p:grpSpPr>
        <p:sp>
          <p:nvSpPr>
            <p:cNvPr name="Freeform 4" id="4"/>
            <p:cNvSpPr/>
            <p:nvPr/>
          </p:nvSpPr>
          <p:spPr>
            <a:xfrm flipH="false" flipV="false" rot="0">
              <a:off x="0" y="0"/>
              <a:ext cx="4333329" cy="242296"/>
            </a:xfrm>
            <a:custGeom>
              <a:avLst/>
              <a:gdLst/>
              <a:ahLst/>
              <a:cxnLst/>
              <a:rect r="r" b="b" t="t" l="l"/>
              <a:pathLst>
                <a:path h="242296" w="4333329">
                  <a:moveTo>
                    <a:pt x="23998" y="0"/>
                  </a:moveTo>
                  <a:lnTo>
                    <a:pt x="4309331" y="0"/>
                  </a:lnTo>
                  <a:cubicBezTo>
                    <a:pt x="4322584" y="0"/>
                    <a:pt x="4333329" y="10744"/>
                    <a:pt x="4333329" y="23998"/>
                  </a:cubicBezTo>
                  <a:lnTo>
                    <a:pt x="4333329" y="218299"/>
                  </a:lnTo>
                  <a:cubicBezTo>
                    <a:pt x="4333329" y="224663"/>
                    <a:pt x="4330800" y="230767"/>
                    <a:pt x="4326300" y="235268"/>
                  </a:cubicBezTo>
                  <a:cubicBezTo>
                    <a:pt x="4321799" y="239768"/>
                    <a:pt x="4315695" y="242296"/>
                    <a:pt x="4309331" y="242296"/>
                  </a:cubicBezTo>
                  <a:lnTo>
                    <a:pt x="23998" y="242296"/>
                  </a:lnTo>
                  <a:cubicBezTo>
                    <a:pt x="10744" y="242296"/>
                    <a:pt x="0" y="231552"/>
                    <a:pt x="0" y="218299"/>
                  </a:cubicBezTo>
                  <a:lnTo>
                    <a:pt x="0" y="23998"/>
                  </a:lnTo>
                  <a:cubicBezTo>
                    <a:pt x="0" y="17633"/>
                    <a:pt x="2528" y="11529"/>
                    <a:pt x="7029" y="7029"/>
                  </a:cubicBezTo>
                  <a:cubicBezTo>
                    <a:pt x="11529" y="2528"/>
                    <a:pt x="17633" y="0"/>
                    <a:pt x="23998" y="0"/>
                  </a:cubicBezTo>
                  <a:close/>
                </a:path>
              </a:pathLst>
            </a:custGeom>
            <a:solidFill>
              <a:srgbClr val="FFFFFF"/>
            </a:solidFill>
          </p:spPr>
        </p:sp>
        <p:sp>
          <p:nvSpPr>
            <p:cNvPr name="TextBox 5" id="5"/>
            <p:cNvSpPr txBox="true"/>
            <p:nvPr/>
          </p:nvSpPr>
          <p:spPr>
            <a:xfrm>
              <a:off x="0" y="-38100"/>
              <a:ext cx="4333329" cy="280396"/>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2673605" y="1480499"/>
            <a:ext cx="11647772" cy="7146218"/>
          </a:xfrm>
          <a:custGeom>
            <a:avLst/>
            <a:gdLst/>
            <a:ahLst/>
            <a:cxnLst/>
            <a:rect r="r" b="b" t="t" l="l"/>
            <a:pathLst>
              <a:path h="7146218" w="11647772">
                <a:moveTo>
                  <a:pt x="0" y="0"/>
                </a:moveTo>
                <a:lnTo>
                  <a:pt x="11647772" y="0"/>
                </a:lnTo>
                <a:lnTo>
                  <a:pt x="11647772" y="7146217"/>
                </a:lnTo>
                <a:lnTo>
                  <a:pt x="0" y="7146217"/>
                </a:lnTo>
                <a:lnTo>
                  <a:pt x="0" y="0"/>
                </a:lnTo>
                <a:close/>
              </a:path>
            </a:pathLst>
          </a:custGeom>
          <a:blipFill>
            <a:blip r:embed="rId3"/>
            <a:stretch>
              <a:fillRect l="0" t="0" r="0" b="0"/>
            </a:stretch>
          </a:blipFill>
        </p:spPr>
      </p:sp>
      <p:sp>
        <p:nvSpPr>
          <p:cNvPr name="TextBox 7" id="7"/>
          <p:cNvSpPr txBox="true"/>
          <p:nvPr/>
        </p:nvSpPr>
        <p:spPr>
          <a:xfrm rot="0">
            <a:off x="499118" y="464546"/>
            <a:ext cx="16618500" cy="769036"/>
          </a:xfrm>
          <a:prstGeom prst="rect">
            <a:avLst/>
          </a:prstGeom>
        </p:spPr>
        <p:txBody>
          <a:bodyPr anchor="t" rtlCol="false" tIns="0" lIns="0" bIns="0" rIns="0">
            <a:spAutoFit/>
          </a:bodyPr>
          <a:lstStyle/>
          <a:p>
            <a:pPr algn="ctr" marL="0" indent="0" lvl="0">
              <a:lnSpc>
                <a:spcPts val="6065"/>
              </a:lnSpc>
            </a:pPr>
            <a:r>
              <a:rPr lang="en-US" b="true" sz="5054">
                <a:solidFill>
                  <a:srgbClr val="12476D"/>
                </a:solidFill>
                <a:latin typeface="Simonetta Bold"/>
                <a:ea typeface="Simonetta Bold"/>
                <a:cs typeface="Simonetta Bold"/>
                <a:sym typeface="Simonetta Bold"/>
              </a:rPr>
              <a:t>MODELOS DE REGRESIÓN LINEAL SIMPLE</a:t>
            </a:r>
          </a:p>
        </p:txBody>
      </p:sp>
      <p:sp>
        <p:nvSpPr>
          <p:cNvPr name="TextBox 8" id="8"/>
          <p:cNvSpPr txBox="true"/>
          <p:nvPr/>
        </p:nvSpPr>
        <p:spPr>
          <a:xfrm rot="0">
            <a:off x="153662" y="8789219"/>
            <a:ext cx="17980676" cy="1466341"/>
          </a:xfrm>
          <a:prstGeom prst="rect">
            <a:avLst/>
          </a:prstGeom>
        </p:spPr>
        <p:txBody>
          <a:bodyPr anchor="t" rtlCol="false" tIns="0" lIns="0" bIns="0" rIns="0">
            <a:spAutoFit/>
          </a:bodyPr>
          <a:lstStyle/>
          <a:p>
            <a:pPr algn="ctr">
              <a:lnSpc>
                <a:spcPts val="2977"/>
              </a:lnSpc>
            </a:pPr>
            <a:r>
              <a:rPr lang="en-US" sz="2290">
                <a:solidFill>
                  <a:srgbClr val="12476D"/>
                </a:solidFill>
                <a:latin typeface="Alef"/>
                <a:ea typeface="Alef"/>
                <a:cs typeface="Alef"/>
                <a:sym typeface="Alef"/>
              </a:rPr>
              <a:t>La regresión puede ayudar a entender si existe una relación entre la percepción de la limpieza y el precio que los huéspedes están dispuestos a pagar.</a:t>
            </a:r>
          </a:p>
          <a:p>
            <a:pPr algn="ctr" marL="0" indent="0" lvl="0">
              <a:lnSpc>
                <a:spcPts val="2977"/>
              </a:lnSpc>
            </a:pPr>
            <a:r>
              <a:rPr lang="en-US" sz="2290">
                <a:solidFill>
                  <a:srgbClr val="12476D"/>
                </a:solidFill>
                <a:latin typeface="Alef"/>
                <a:ea typeface="Alef"/>
                <a:cs typeface="Alef"/>
                <a:sym typeface="Alef"/>
              </a:rPr>
              <a:t>El modelo de regresión lineal simple entre </a:t>
            </a:r>
            <a:r>
              <a:rPr lang="en-US" sz="2290" u="sng">
                <a:solidFill>
                  <a:srgbClr val="12476D"/>
                </a:solidFill>
                <a:latin typeface="Alef"/>
                <a:ea typeface="Alef"/>
                <a:cs typeface="Alef"/>
                <a:sym typeface="Alef"/>
              </a:rPr>
              <a:t>review_scores_cleanliness</a:t>
            </a:r>
            <a:r>
              <a:rPr lang="en-US" sz="2290">
                <a:solidFill>
                  <a:srgbClr val="12476D"/>
                </a:solidFill>
                <a:latin typeface="Alef"/>
                <a:ea typeface="Alef"/>
                <a:cs typeface="Alef"/>
                <a:sym typeface="Alef"/>
              </a:rPr>
              <a:t> y </a:t>
            </a:r>
            <a:r>
              <a:rPr lang="en-US" sz="2290" u="sng">
                <a:solidFill>
                  <a:srgbClr val="12476D"/>
                </a:solidFill>
                <a:latin typeface="Alef"/>
                <a:ea typeface="Alef"/>
                <a:cs typeface="Alef"/>
                <a:sym typeface="Alef"/>
              </a:rPr>
              <a:t>price </a:t>
            </a:r>
            <a:r>
              <a:rPr lang="en-US" sz="2290">
                <a:solidFill>
                  <a:srgbClr val="12476D"/>
                </a:solidFill>
                <a:latin typeface="Alef"/>
                <a:ea typeface="Alef"/>
                <a:cs typeface="Alef"/>
                <a:sym typeface="Alef"/>
              </a:rPr>
              <a:t>muestra que la puntuación de limpieza no es un predictor significativo del precio en el conjunto de datos analizado.</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grpSp>
        <p:nvGrpSpPr>
          <p:cNvPr name="Group 3" id="3"/>
          <p:cNvGrpSpPr/>
          <p:nvPr/>
        </p:nvGrpSpPr>
        <p:grpSpPr>
          <a:xfrm rot="0">
            <a:off x="581814" y="389080"/>
            <a:ext cx="16453107" cy="919969"/>
            <a:chOff x="0" y="0"/>
            <a:chExt cx="4333329" cy="242296"/>
          </a:xfrm>
        </p:grpSpPr>
        <p:sp>
          <p:nvSpPr>
            <p:cNvPr name="Freeform 4" id="4"/>
            <p:cNvSpPr/>
            <p:nvPr/>
          </p:nvSpPr>
          <p:spPr>
            <a:xfrm flipH="false" flipV="false" rot="0">
              <a:off x="0" y="0"/>
              <a:ext cx="4333329" cy="242296"/>
            </a:xfrm>
            <a:custGeom>
              <a:avLst/>
              <a:gdLst/>
              <a:ahLst/>
              <a:cxnLst/>
              <a:rect r="r" b="b" t="t" l="l"/>
              <a:pathLst>
                <a:path h="242296" w="4333329">
                  <a:moveTo>
                    <a:pt x="23998" y="0"/>
                  </a:moveTo>
                  <a:lnTo>
                    <a:pt x="4309331" y="0"/>
                  </a:lnTo>
                  <a:cubicBezTo>
                    <a:pt x="4322584" y="0"/>
                    <a:pt x="4333329" y="10744"/>
                    <a:pt x="4333329" y="23998"/>
                  </a:cubicBezTo>
                  <a:lnTo>
                    <a:pt x="4333329" y="218299"/>
                  </a:lnTo>
                  <a:cubicBezTo>
                    <a:pt x="4333329" y="224663"/>
                    <a:pt x="4330800" y="230767"/>
                    <a:pt x="4326300" y="235268"/>
                  </a:cubicBezTo>
                  <a:cubicBezTo>
                    <a:pt x="4321799" y="239768"/>
                    <a:pt x="4315695" y="242296"/>
                    <a:pt x="4309331" y="242296"/>
                  </a:cubicBezTo>
                  <a:lnTo>
                    <a:pt x="23998" y="242296"/>
                  </a:lnTo>
                  <a:cubicBezTo>
                    <a:pt x="10744" y="242296"/>
                    <a:pt x="0" y="231552"/>
                    <a:pt x="0" y="218299"/>
                  </a:cubicBezTo>
                  <a:lnTo>
                    <a:pt x="0" y="23998"/>
                  </a:lnTo>
                  <a:cubicBezTo>
                    <a:pt x="0" y="17633"/>
                    <a:pt x="2528" y="11529"/>
                    <a:pt x="7029" y="7029"/>
                  </a:cubicBezTo>
                  <a:cubicBezTo>
                    <a:pt x="11529" y="2528"/>
                    <a:pt x="17633" y="0"/>
                    <a:pt x="23998" y="0"/>
                  </a:cubicBezTo>
                  <a:close/>
                </a:path>
              </a:pathLst>
            </a:custGeom>
            <a:solidFill>
              <a:srgbClr val="FFFFFF"/>
            </a:solidFill>
          </p:spPr>
        </p:sp>
        <p:sp>
          <p:nvSpPr>
            <p:cNvPr name="TextBox 5" id="5"/>
            <p:cNvSpPr txBox="true"/>
            <p:nvPr/>
          </p:nvSpPr>
          <p:spPr>
            <a:xfrm>
              <a:off x="0" y="-38100"/>
              <a:ext cx="4333329" cy="280396"/>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260281" y="1613650"/>
            <a:ext cx="10951943" cy="8359677"/>
          </a:xfrm>
          <a:custGeom>
            <a:avLst/>
            <a:gdLst/>
            <a:ahLst/>
            <a:cxnLst/>
            <a:rect r="r" b="b" t="t" l="l"/>
            <a:pathLst>
              <a:path h="8359677" w="10951943">
                <a:moveTo>
                  <a:pt x="0" y="0"/>
                </a:moveTo>
                <a:lnTo>
                  <a:pt x="10951943" y="0"/>
                </a:lnTo>
                <a:lnTo>
                  <a:pt x="10951943" y="8359677"/>
                </a:lnTo>
                <a:lnTo>
                  <a:pt x="0" y="8359677"/>
                </a:lnTo>
                <a:lnTo>
                  <a:pt x="0" y="0"/>
                </a:lnTo>
                <a:close/>
              </a:path>
            </a:pathLst>
          </a:custGeom>
          <a:blipFill>
            <a:blip r:embed="rId3"/>
            <a:stretch>
              <a:fillRect l="0" t="0" r="0" b="0"/>
            </a:stretch>
          </a:blipFill>
        </p:spPr>
      </p:sp>
      <p:sp>
        <p:nvSpPr>
          <p:cNvPr name="TextBox 7" id="7"/>
          <p:cNvSpPr txBox="true"/>
          <p:nvPr/>
        </p:nvSpPr>
        <p:spPr>
          <a:xfrm rot="0">
            <a:off x="499118" y="464546"/>
            <a:ext cx="16618500" cy="769036"/>
          </a:xfrm>
          <a:prstGeom prst="rect">
            <a:avLst/>
          </a:prstGeom>
        </p:spPr>
        <p:txBody>
          <a:bodyPr anchor="t" rtlCol="false" tIns="0" lIns="0" bIns="0" rIns="0">
            <a:spAutoFit/>
          </a:bodyPr>
          <a:lstStyle/>
          <a:p>
            <a:pPr algn="ctr" marL="0" indent="0" lvl="0">
              <a:lnSpc>
                <a:spcPts val="6065"/>
              </a:lnSpc>
            </a:pPr>
            <a:r>
              <a:rPr lang="en-US" b="true" sz="5054">
                <a:solidFill>
                  <a:srgbClr val="12476D"/>
                </a:solidFill>
                <a:latin typeface="Simonetta Bold"/>
                <a:ea typeface="Simonetta Bold"/>
                <a:cs typeface="Simonetta Bold"/>
                <a:sym typeface="Simonetta Bold"/>
              </a:rPr>
              <a:t>MODELO REGRESIÓN LINEAL SIMPLE GRECIA</a:t>
            </a:r>
          </a:p>
        </p:txBody>
      </p:sp>
      <p:sp>
        <p:nvSpPr>
          <p:cNvPr name="TextBox 8" id="8"/>
          <p:cNvSpPr txBox="true"/>
          <p:nvPr/>
        </p:nvSpPr>
        <p:spPr>
          <a:xfrm rot="0">
            <a:off x="12231314" y="3428047"/>
            <a:ext cx="5502097" cy="3893946"/>
          </a:xfrm>
          <a:prstGeom prst="rect">
            <a:avLst/>
          </a:prstGeom>
        </p:spPr>
        <p:txBody>
          <a:bodyPr anchor="t" rtlCol="false" tIns="0" lIns="0" bIns="0" rIns="0">
            <a:spAutoFit/>
          </a:bodyPr>
          <a:lstStyle/>
          <a:p>
            <a:pPr algn="ctr">
              <a:lnSpc>
                <a:spcPts val="3107"/>
              </a:lnSpc>
            </a:pPr>
            <a:r>
              <a:rPr lang="en-US" sz="2390">
                <a:solidFill>
                  <a:srgbClr val="12476D"/>
                </a:solidFill>
                <a:latin typeface="Alef"/>
                <a:ea typeface="Alef"/>
                <a:cs typeface="Alef"/>
                <a:sym typeface="Alef"/>
              </a:rPr>
              <a:t>A medida que aumenta el numero de reseñas, la calificación promedio tiende a concentrarse en los valores altos, por lo que aquellos con mayor numero de evaluaciones suelen ser quienes tienen mejores calificaciones.</a:t>
            </a:r>
          </a:p>
          <a:p>
            <a:pPr algn="ctr">
              <a:lnSpc>
                <a:spcPts val="3107"/>
              </a:lnSpc>
            </a:pPr>
          </a:p>
          <a:p>
            <a:pPr algn="ctr" marL="0" indent="0" lvl="0">
              <a:lnSpc>
                <a:spcPts val="3107"/>
              </a:lnSpc>
            </a:pPr>
            <a:r>
              <a:rPr lang="en-US" sz="2390">
                <a:solidFill>
                  <a:srgbClr val="12476D"/>
                </a:solidFill>
                <a:latin typeface="Alef"/>
                <a:ea typeface="Alef"/>
                <a:cs typeface="Alef"/>
                <a:sym typeface="Alef"/>
              </a:rPr>
              <a:t>La dispersión de datos podría indicarnos que el número de reseñas no es el único factor que determina la calificación.</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grpSp>
        <p:nvGrpSpPr>
          <p:cNvPr name="Group 3" id="3"/>
          <p:cNvGrpSpPr/>
          <p:nvPr/>
        </p:nvGrpSpPr>
        <p:grpSpPr>
          <a:xfrm rot="0">
            <a:off x="1438460" y="184524"/>
            <a:ext cx="14932725" cy="1138725"/>
            <a:chOff x="0" y="0"/>
            <a:chExt cx="3932899" cy="299911"/>
          </a:xfrm>
        </p:grpSpPr>
        <p:sp>
          <p:nvSpPr>
            <p:cNvPr name="Freeform 4" id="4"/>
            <p:cNvSpPr/>
            <p:nvPr/>
          </p:nvSpPr>
          <p:spPr>
            <a:xfrm flipH="false" flipV="false" rot="0">
              <a:off x="0" y="0"/>
              <a:ext cx="3932899" cy="299911"/>
            </a:xfrm>
            <a:custGeom>
              <a:avLst/>
              <a:gdLst/>
              <a:ahLst/>
              <a:cxnLst/>
              <a:rect r="r" b="b" t="t" l="l"/>
              <a:pathLst>
                <a:path h="299911" w="3932899">
                  <a:moveTo>
                    <a:pt x="26441" y="0"/>
                  </a:moveTo>
                  <a:lnTo>
                    <a:pt x="3906458" y="0"/>
                  </a:lnTo>
                  <a:cubicBezTo>
                    <a:pt x="3921061" y="0"/>
                    <a:pt x="3932899" y="11838"/>
                    <a:pt x="3932899" y="26441"/>
                  </a:cubicBezTo>
                  <a:lnTo>
                    <a:pt x="3932899" y="273470"/>
                  </a:lnTo>
                  <a:cubicBezTo>
                    <a:pt x="3932899" y="288073"/>
                    <a:pt x="3921061" y="299911"/>
                    <a:pt x="3906458" y="299911"/>
                  </a:cubicBezTo>
                  <a:lnTo>
                    <a:pt x="26441" y="299911"/>
                  </a:lnTo>
                  <a:cubicBezTo>
                    <a:pt x="11838" y="299911"/>
                    <a:pt x="0" y="288073"/>
                    <a:pt x="0" y="273470"/>
                  </a:cubicBezTo>
                  <a:lnTo>
                    <a:pt x="0" y="26441"/>
                  </a:lnTo>
                  <a:cubicBezTo>
                    <a:pt x="0" y="11838"/>
                    <a:pt x="11838" y="0"/>
                    <a:pt x="26441" y="0"/>
                  </a:cubicBezTo>
                  <a:close/>
                </a:path>
              </a:pathLst>
            </a:custGeom>
            <a:solidFill>
              <a:srgbClr val="FFFFFF"/>
            </a:solidFill>
          </p:spPr>
        </p:sp>
        <p:sp>
          <p:nvSpPr>
            <p:cNvPr name="TextBox 5" id="5"/>
            <p:cNvSpPr txBox="true"/>
            <p:nvPr/>
          </p:nvSpPr>
          <p:spPr>
            <a:xfrm>
              <a:off x="0" y="-38100"/>
              <a:ext cx="3932899" cy="338011"/>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365872" y="1886377"/>
            <a:ext cx="9785154" cy="7371923"/>
          </a:xfrm>
          <a:custGeom>
            <a:avLst/>
            <a:gdLst/>
            <a:ahLst/>
            <a:cxnLst/>
            <a:rect r="r" b="b" t="t" l="l"/>
            <a:pathLst>
              <a:path h="7371923" w="9785154">
                <a:moveTo>
                  <a:pt x="0" y="0"/>
                </a:moveTo>
                <a:lnTo>
                  <a:pt x="9785153" y="0"/>
                </a:lnTo>
                <a:lnTo>
                  <a:pt x="9785153" y="7371923"/>
                </a:lnTo>
                <a:lnTo>
                  <a:pt x="0" y="7371923"/>
                </a:lnTo>
                <a:lnTo>
                  <a:pt x="0" y="0"/>
                </a:lnTo>
                <a:close/>
              </a:path>
            </a:pathLst>
          </a:custGeom>
          <a:blipFill>
            <a:blip r:embed="rId3"/>
            <a:stretch>
              <a:fillRect l="0" t="0" r="0" b="0"/>
            </a:stretch>
          </a:blipFill>
        </p:spPr>
      </p:sp>
      <p:sp>
        <p:nvSpPr>
          <p:cNvPr name="TextBox 7" id="7"/>
          <p:cNvSpPr txBox="true"/>
          <p:nvPr/>
        </p:nvSpPr>
        <p:spPr>
          <a:xfrm rot="0">
            <a:off x="2349856" y="337733"/>
            <a:ext cx="8888563" cy="832308"/>
          </a:xfrm>
          <a:prstGeom prst="rect">
            <a:avLst/>
          </a:prstGeom>
        </p:spPr>
        <p:txBody>
          <a:bodyPr anchor="t" rtlCol="false" tIns="0" lIns="0" bIns="0" rIns="0">
            <a:spAutoFit/>
          </a:bodyPr>
          <a:lstStyle/>
          <a:p>
            <a:pPr algn="ctr" marL="0" indent="0" lvl="0">
              <a:lnSpc>
                <a:spcPts val="6565"/>
              </a:lnSpc>
            </a:pPr>
            <a:r>
              <a:rPr lang="en-US" b="true" sz="5471">
                <a:solidFill>
                  <a:srgbClr val="12476D"/>
                </a:solidFill>
                <a:latin typeface="Simonetta Bold"/>
                <a:ea typeface="Simonetta Bold"/>
                <a:cs typeface="Simonetta Bold"/>
                <a:sym typeface="Simonetta Bold"/>
              </a:rPr>
              <a:t>MAPA DE CALOR</a:t>
            </a:r>
          </a:p>
        </p:txBody>
      </p:sp>
      <p:sp>
        <p:nvSpPr>
          <p:cNvPr name="TextBox 8" id="8"/>
          <p:cNvSpPr txBox="true"/>
          <p:nvPr/>
        </p:nvSpPr>
        <p:spPr>
          <a:xfrm rot="0">
            <a:off x="10496586" y="2625212"/>
            <a:ext cx="6705960" cy="952500"/>
          </a:xfrm>
          <a:prstGeom prst="rect">
            <a:avLst/>
          </a:prstGeom>
        </p:spPr>
        <p:txBody>
          <a:bodyPr anchor="t" rtlCol="false" tIns="0" lIns="0" bIns="0" rIns="0">
            <a:spAutoFit/>
          </a:bodyPr>
          <a:lstStyle/>
          <a:p>
            <a:pPr algn="ctr">
              <a:lnSpc>
                <a:spcPts val="3899"/>
              </a:lnSpc>
            </a:pPr>
            <a:r>
              <a:rPr lang="en-US" sz="2999" b="true">
                <a:solidFill>
                  <a:srgbClr val="12476D"/>
                </a:solidFill>
                <a:latin typeface="Alef Bold"/>
                <a:ea typeface="Alef Bold"/>
                <a:cs typeface="Alef Bold"/>
                <a:sym typeface="Alef Bold"/>
              </a:rPr>
              <a:t>Alta correlación entre puntuaciones</a:t>
            </a:r>
          </a:p>
          <a:p>
            <a:pPr algn="ctr" marL="0" indent="0" lvl="0">
              <a:lnSpc>
                <a:spcPts val="3899"/>
              </a:lnSpc>
            </a:pPr>
            <a:r>
              <a:rPr lang="en-US" sz="2999">
                <a:solidFill>
                  <a:srgbClr val="12476D"/>
                </a:solidFill>
                <a:latin typeface="Alef"/>
                <a:ea typeface="Alef"/>
                <a:cs typeface="Alef"/>
                <a:sym typeface="Alef"/>
              </a:rPr>
              <a:t> (calificación, limpieza y valor)</a:t>
            </a:r>
          </a:p>
        </p:txBody>
      </p:sp>
      <p:sp>
        <p:nvSpPr>
          <p:cNvPr name="TextBox 9" id="9"/>
          <p:cNvSpPr txBox="true"/>
          <p:nvPr/>
        </p:nvSpPr>
        <p:spPr>
          <a:xfrm rot="0">
            <a:off x="10324311" y="4520597"/>
            <a:ext cx="7335048" cy="1289518"/>
          </a:xfrm>
          <a:prstGeom prst="rect">
            <a:avLst/>
          </a:prstGeom>
        </p:spPr>
        <p:txBody>
          <a:bodyPr anchor="t" rtlCol="false" tIns="0" lIns="0" bIns="0" rIns="0">
            <a:spAutoFit/>
          </a:bodyPr>
          <a:lstStyle/>
          <a:p>
            <a:pPr algn="ctr" marL="0" indent="0" lvl="0">
              <a:lnSpc>
                <a:spcPts val="3465"/>
              </a:lnSpc>
              <a:spcBef>
                <a:spcPct val="0"/>
              </a:spcBef>
            </a:pPr>
            <a:r>
              <a:rPr lang="en-US" b="true" sz="2665" strike="noStrike" u="none">
                <a:solidFill>
                  <a:srgbClr val="12476D"/>
                </a:solidFill>
                <a:latin typeface="Alef Bold"/>
                <a:ea typeface="Alef Bold"/>
                <a:cs typeface="Alef Bold"/>
                <a:sym typeface="Alef Bold"/>
              </a:rPr>
              <a:t>Correlación positiva con número de reseñas</a:t>
            </a:r>
            <a:r>
              <a:rPr lang="en-US" sz="2665" strike="noStrike" u="none">
                <a:solidFill>
                  <a:srgbClr val="12476D"/>
                </a:solidFill>
                <a:latin typeface="Alef"/>
                <a:ea typeface="Alef"/>
                <a:cs typeface="Alef"/>
                <a:sym typeface="Alef"/>
              </a:rPr>
              <a:t> los alojamientos con más reseñas tienden a ser más caros y mejor evaluados.</a:t>
            </a:r>
          </a:p>
        </p:txBody>
      </p:sp>
      <p:sp>
        <p:nvSpPr>
          <p:cNvPr name="Freeform 10" id="10"/>
          <p:cNvSpPr/>
          <p:nvPr/>
        </p:nvSpPr>
        <p:spPr>
          <a:xfrm flipH="false" flipV="false" rot="0">
            <a:off x="11238420" y="186752"/>
            <a:ext cx="3738117" cy="1136497"/>
          </a:xfrm>
          <a:custGeom>
            <a:avLst/>
            <a:gdLst/>
            <a:ahLst/>
            <a:cxnLst/>
            <a:rect r="r" b="b" t="t" l="l"/>
            <a:pathLst>
              <a:path h="1136497" w="3738117">
                <a:moveTo>
                  <a:pt x="0" y="0"/>
                </a:moveTo>
                <a:lnTo>
                  <a:pt x="3738117" y="0"/>
                </a:lnTo>
                <a:lnTo>
                  <a:pt x="3738117" y="1136497"/>
                </a:lnTo>
                <a:lnTo>
                  <a:pt x="0" y="1136497"/>
                </a:lnTo>
                <a:lnTo>
                  <a:pt x="0" y="0"/>
                </a:lnTo>
                <a:close/>
              </a:path>
            </a:pathLst>
          </a:custGeom>
          <a:blipFill>
            <a:blip r:embed="rId4"/>
            <a:stretch>
              <a:fillRect l="-57207" t="-58036" r="-3360" b="-53217"/>
            </a:stretch>
          </a:blipFill>
        </p:spPr>
      </p:sp>
      <p:sp>
        <p:nvSpPr>
          <p:cNvPr name="TextBox 11" id="11"/>
          <p:cNvSpPr txBox="true"/>
          <p:nvPr/>
        </p:nvSpPr>
        <p:spPr>
          <a:xfrm rot="0">
            <a:off x="10151025" y="6753091"/>
            <a:ext cx="7681619" cy="1747324"/>
          </a:xfrm>
          <a:prstGeom prst="rect">
            <a:avLst/>
          </a:prstGeom>
        </p:spPr>
        <p:txBody>
          <a:bodyPr anchor="t" rtlCol="false" tIns="0" lIns="0" bIns="0" rIns="0">
            <a:spAutoFit/>
          </a:bodyPr>
          <a:lstStyle/>
          <a:p>
            <a:pPr algn="ctr" marL="0" indent="0" lvl="0">
              <a:lnSpc>
                <a:spcPts val="3465"/>
              </a:lnSpc>
              <a:spcBef>
                <a:spcPct val="0"/>
              </a:spcBef>
            </a:pPr>
            <a:r>
              <a:rPr lang="en-US" b="true" sz="2665" strike="noStrike" u="none">
                <a:solidFill>
                  <a:srgbClr val="12476D"/>
                </a:solidFill>
                <a:latin typeface="Alef Bold"/>
                <a:ea typeface="Alef Bold"/>
                <a:cs typeface="Alef Bold"/>
                <a:sym typeface="Alef Bold"/>
              </a:rPr>
              <a:t>Correlación moderada con reseñas por mes </a:t>
            </a:r>
            <a:r>
              <a:rPr lang="en-US" sz="2665" strike="noStrike" u="none">
                <a:solidFill>
                  <a:srgbClr val="12476D"/>
                </a:solidFill>
                <a:latin typeface="Alef"/>
                <a:ea typeface="Alef"/>
                <a:cs typeface="Alef"/>
                <a:sym typeface="Alef"/>
              </a:rPr>
              <a:t>Esto sugiere que los alojamientos con más reseñas recientes tienden a tener mejores puntuaciones.</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grpSp>
        <p:nvGrpSpPr>
          <p:cNvPr name="Group 3" id="3"/>
          <p:cNvGrpSpPr/>
          <p:nvPr/>
        </p:nvGrpSpPr>
        <p:grpSpPr>
          <a:xfrm rot="0">
            <a:off x="1438460" y="184524"/>
            <a:ext cx="14932725" cy="1138725"/>
            <a:chOff x="0" y="0"/>
            <a:chExt cx="3932899" cy="299911"/>
          </a:xfrm>
        </p:grpSpPr>
        <p:sp>
          <p:nvSpPr>
            <p:cNvPr name="Freeform 4" id="4"/>
            <p:cNvSpPr/>
            <p:nvPr/>
          </p:nvSpPr>
          <p:spPr>
            <a:xfrm flipH="false" flipV="false" rot="0">
              <a:off x="0" y="0"/>
              <a:ext cx="3932899" cy="299911"/>
            </a:xfrm>
            <a:custGeom>
              <a:avLst/>
              <a:gdLst/>
              <a:ahLst/>
              <a:cxnLst/>
              <a:rect r="r" b="b" t="t" l="l"/>
              <a:pathLst>
                <a:path h="299911" w="3932899">
                  <a:moveTo>
                    <a:pt x="26441" y="0"/>
                  </a:moveTo>
                  <a:lnTo>
                    <a:pt x="3906458" y="0"/>
                  </a:lnTo>
                  <a:cubicBezTo>
                    <a:pt x="3921061" y="0"/>
                    <a:pt x="3932899" y="11838"/>
                    <a:pt x="3932899" y="26441"/>
                  </a:cubicBezTo>
                  <a:lnTo>
                    <a:pt x="3932899" y="273470"/>
                  </a:lnTo>
                  <a:cubicBezTo>
                    <a:pt x="3932899" y="288073"/>
                    <a:pt x="3921061" y="299911"/>
                    <a:pt x="3906458" y="299911"/>
                  </a:cubicBezTo>
                  <a:lnTo>
                    <a:pt x="26441" y="299911"/>
                  </a:lnTo>
                  <a:cubicBezTo>
                    <a:pt x="11838" y="299911"/>
                    <a:pt x="0" y="288073"/>
                    <a:pt x="0" y="273470"/>
                  </a:cubicBezTo>
                  <a:lnTo>
                    <a:pt x="0" y="26441"/>
                  </a:lnTo>
                  <a:cubicBezTo>
                    <a:pt x="0" y="11838"/>
                    <a:pt x="11838" y="0"/>
                    <a:pt x="26441" y="0"/>
                  </a:cubicBezTo>
                  <a:close/>
                </a:path>
              </a:pathLst>
            </a:custGeom>
            <a:solidFill>
              <a:srgbClr val="FFFFFF"/>
            </a:solidFill>
          </p:spPr>
        </p:sp>
        <p:sp>
          <p:nvSpPr>
            <p:cNvPr name="TextBox 5" id="5"/>
            <p:cNvSpPr txBox="true"/>
            <p:nvPr/>
          </p:nvSpPr>
          <p:spPr>
            <a:xfrm>
              <a:off x="0" y="-38100"/>
              <a:ext cx="3932899" cy="338011"/>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302195" y="1444899"/>
            <a:ext cx="9848831" cy="8500972"/>
          </a:xfrm>
          <a:custGeom>
            <a:avLst/>
            <a:gdLst/>
            <a:ahLst/>
            <a:cxnLst/>
            <a:rect r="r" b="b" t="t" l="l"/>
            <a:pathLst>
              <a:path h="8500972" w="9848831">
                <a:moveTo>
                  <a:pt x="0" y="0"/>
                </a:moveTo>
                <a:lnTo>
                  <a:pt x="9848830" y="0"/>
                </a:lnTo>
                <a:lnTo>
                  <a:pt x="9848830" y="8500971"/>
                </a:lnTo>
                <a:lnTo>
                  <a:pt x="0" y="8500971"/>
                </a:lnTo>
                <a:lnTo>
                  <a:pt x="0" y="0"/>
                </a:lnTo>
                <a:close/>
              </a:path>
            </a:pathLst>
          </a:custGeom>
          <a:blipFill>
            <a:blip r:embed="rId3"/>
            <a:stretch>
              <a:fillRect l="0" t="0" r="0" b="0"/>
            </a:stretch>
          </a:blipFill>
        </p:spPr>
      </p:sp>
      <p:sp>
        <p:nvSpPr>
          <p:cNvPr name="TextBox 7" id="7"/>
          <p:cNvSpPr txBox="true"/>
          <p:nvPr/>
        </p:nvSpPr>
        <p:spPr>
          <a:xfrm rot="0">
            <a:off x="2349856" y="337733"/>
            <a:ext cx="12817788" cy="832308"/>
          </a:xfrm>
          <a:prstGeom prst="rect">
            <a:avLst/>
          </a:prstGeom>
        </p:spPr>
        <p:txBody>
          <a:bodyPr anchor="t" rtlCol="false" tIns="0" lIns="0" bIns="0" rIns="0">
            <a:spAutoFit/>
          </a:bodyPr>
          <a:lstStyle/>
          <a:p>
            <a:pPr algn="ctr" marL="0" indent="0" lvl="0">
              <a:lnSpc>
                <a:spcPts val="6565"/>
              </a:lnSpc>
            </a:pPr>
            <a:r>
              <a:rPr lang="en-US" b="true" sz="5471">
                <a:solidFill>
                  <a:srgbClr val="12476D"/>
                </a:solidFill>
                <a:latin typeface="Simonetta Bold"/>
                <a:ea typeface="Simonetta Bold"/>
                <a:cs typeface="Simonetta Bold"/>
                <a:sym typeface="Simonetta Bold"/>
              </a:rPr>
              <a:t>MAPA DE CALOR  GRECIA</a:t>
            </a:r>
          </a:p>
        </p:txBody>
      </p:sp>
      <p:sp>
        <p:nvSpPr>
          <p:cNvPr name="TextBox 8" id="8"/>
          <p:cNvSpPr txBox="true"/>
          <p:nvPr/>
        </p:nvSpPr>
        <p:spPr>
          <a:xfrm rot="0">
            <a:off x="10496586" y="2625212"/>
            <a:ext cx="6705960" cy="2409825"/>
          </a:xfrm>
          <a:prstGeom prst="rect">
            <a:avLst/>
          </a:prstGeom>
        </p:spPr>
        <p:txBody>
          <a:bodyPr anchor="t" rtlCol="false" tIns="0" lIns="0" bIns="0" rIns="0">
            <a:spAutoFit/>
          </a:bodyPr>
          <a:lstStyle/>
          <a:p>
            <a:pPr algn="ctr">
              <a:lnSpc>
                <a:spcPts val="3899"/>
              </a:lnSpc>
            </a:pPr>
            <a:r>
              <a:rPr lang="en-US" sz="2999" b="true">
                <a:solidFill>
                  <a:srgbClr val="12476D"/>
                </a:solidFill>
                <a:latin typeface="Alef Bold"/>
                <a:ea typeface="Alef Bold"/>
                <a:cs typeface="Alef Bold"/>
                <a:sym typeface="Alef Bold"/>
              </a:rPr>
              <a:t>Correlacines positivas:</a:t>
            </a:r>
          </a:p>
          <a:p>
            <a:pPr algn="ctr">
              <a:lnSpc>
                <a:spcPts val="3899"/>
              </a:lnSpc>
            </a:pPr>
            <a:r>
              <a:rPr lang="en-US" sz="2999">
                <a:solidFill>
                  <a:srgbClr val="12476D"/>
                </a:solidFill>
                <a:latin typeface="Alef"/>
                <a:ea typeface="Alef"/>
                <a:cs typeface="Alef"/>
                <a:sym typeface="Alef"/>
              </a:rPr>
              <a:t>review_scores_rating y review_scores_value</a:t>
            </a:r>
          </a:p>
          <a:p>
            <a:pPr algn="ctr" marL="0" indent="0" lvl="0">
              <a:lnSpc>
                <a:spcPts val="3899"/>
              </a:lnSpc>
            </a:pPr>
            <a:r>
              <a:rPr lang="en-US" sz="2999">
                <a:solidFill>
                  <a:srgbClr val="12476D"/>
                </a:solidFill>
                <a:latin typeface="Alef"/>
                <a:ea typeface="Alef"/>
                <a:cs typeface="Alef"/>
                <a:sym typeface="Alef"/>
              </a:rPr>
              <a:t>Ejemplo: A medida que aumenta una, la otra también tiende a hacerlo.</a:t>
            </a:r>
          </a:p>
        </p:txBody>
      </p:sp>
      <p:sp>
        <p:nvSpPr>
          <p:cNvPr name="TextBox 9" id="9"/>
          <p:cNvSpPr txBox="true"/>
          <p:nvPr/>
        </p:nvSpPr>
        <p:spPr>
          <a:xfrm rot="0">
            <a:off x="10725295" y="6305241"/>
            <a:ext cx="6534005" cy="3061774"/>
          </a:xfrm>
          <a:prstGeom prst="rect">
            <a:avLst/>
          </a:prstGeom>
        </p:spPr>
        <p:txBody>
          <a:bodyPr anchor="t" rtlCol="false" tIns="0" lIns="0" bIns="0" rIns="0">
            <a:spAutoFit/>
          </a:bodyPr>
          <a:lstStyle/>
          <a:p>
            <a:pPr algn="ctr" marL="0" indent="0" lvl="0">
              <a:lnSpc>
                <a:spcPts val="3465"/>
              </a:lnSpc>
              <a:spcBef>
                <a:spcPct val="0"/>
              </a:spcBef>
            </a:pPr>
            <a:r>
              <a:rPr lang="en-US" b="true" sz="2665" strike="noStrike" u="none">
                <a:solidFill>
                  <a:srgbClr val="12476D"/>
                </a:solidFill>
                <a:latin typeface="Alef Bold"/>
                <a:ea typeface="Alef Bold"/>
                <a:cs typeface="Alef Bold"/>
                <a:sym typeface="Alef Bold"/>
              </a:rPr>
              <a:t>Correlaciones  negativas</a:t>
            </a:r>
          </a:p>
          <a:p>
            <a:pPr algn="ctr" marL="0" indent="0" lvl="0">
              <a:lnSpc>
                <a:spcPts val="3465"/>
              </a:lnSpc>
              <a:spcBef>
                <a:spcPct val="0"/>
              </a:spcBef>
            </a:pPr>
            <a:r>
              <a:rPr lang="en-US" sz="2665" strike="noStrike" u="none">
                <a:solidFill>
                  <a:srgbClr val="12476D"/>
                </a:solidFill>
                <a:latin typeface="Alef"/>
                <a:ea typeface="Alef"/>
                <a:cs typeface="Alef"/>
                <a:sym typeface="Alef"/>
              </a:rPr>
              <a:t>minimum_nights_avg_ntm y reviews_per_month</a:t>
            </a:r>
          </a:p>
          <a:p>
            <a:pPr algn="ctr" marL="0" indent="0" lvl="0">
              <a:lnSpc>
                <a:spcPts val="3465"/>
              </a:lnSpc>
              <a:spcBef>
                <a:spcPct val="0"/>
              </a:spcBef>
            </a:pPr>
          </a:p>
          <a:p>
            <a:pPr algn="ctr" marL="0" indent="0" lvl="0">
              <a:lnSpc>
                <a:spcPts val="3465"/>
              </a:lnSpc>
              <a:spcBef>
                <a:spcPct val="0"/>
              </a:spcBef>
            </a:pPr>
            <a:r>
              <a:rPr lang="en-US" sz="2665" strike="noStrike" u="none">
                <a:solidFill>
                  <a:srgbClr val="12476D"/>
                </a:solidFill>
                <a:latin typeface="Alef"/>
                <a:ea typeface="Alef"/>
                <a:cs typeface="Alef"/>
                <a:sym typeface="Alef"/>
              </a:rPr>
              <a:t>Ejemplo: A medida que el promedio de noches mínimas aumenta, las reseñas por mes tienden a disminuir ligeramente.</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grpSp>
        <p:nvGrpSpPr>
          <p:cNvPr name="Group 3" id="3"/>
          <p:cNvGrpSpPr/>
          <p:nvPr/>
        </p:nvGrpSpPr>
        <p:grpSpPr>
          <a:xfrm rot="0">
            <a:off x="1438460" y="184524"/>
            <a:ext cx="15764086" cy="1138725"/>
            <a:chOff x="0" y="0"/>
            <a:chExt cx="4151858" cy="299911"/>
          </a:xfrm>
        </p:grpSpPr>
        <p:sp>
          <p:nvSpPr>
            <p:cNvPr name="Freeform 4" id="4"/>
            <p:cNvSpPr/>
            <p:nvPr/>
          </p:nvSpPr>
          <p:spPr>
            <a:xfrm flipH="false" flipV="false" rot="0">
              <a:off x="0" y="0"/>
              <a:ext cx="4151858" cy="299911"/>
            </a:xfrm>
            <a:custGeom>
              <a:avLst/>
              <a:gdLst/>
              <a:ahLst/>
              <a:cxnLst/>
              <a:rect r="r" b="b" t="t" l="l"/>
              <a:pathLst>
                <a:path h="299911" w="4151858">
                  <a:moveTo>
                    <a:pt x="25047" y="0"/>
                  </a:moveTo>
                  <a:lnTo>
                    <a:pt x="4126811" y="0"/>
                  </a:lnTo>
                  <a:cubicBezTo>
                    <a:pt x="4140644" y="0"/>
                    <a:pt x="4151858" y="11214"/>
                    <a:pt x="4151858" y="25047"/>
                  </a:cubicBezTo>
                  <a:lnTo>
                    <a:pt x="4151858" y="274864"/>
                  </a:lnTo>
                  <a:cubicBezTo>
                    <a:pt x="4151858" y="288697"/>
                    <a:pt x="4140644" y="299911"/>
                    <a:pt x="4126811" y="299911"/>
                  </a:cubicBezTo>
                  <a:lnTo>
                    <a:pt x="25047" y="299911"/>
                  </a:lnTo>
                  <a:cubicBezTo>
                    <a:pt x="11214" y="299911"/>
                    <a:pt x="0" y="288697"/>
                    <a:pt x="0" y="274864"/>
                  </a:cubicBezTo>
                  <a:lnTo>
                    <a:pt x="0" y="25047"/>
                  </a:lnTo>
                  <a:cubicBezTo>
                    <a:pt x="0" y="11214"/>
                    <a:pt x="11214" y="0"/>
                    <a:pt x="25047" y="0"/>
                  </a:cubicBezTo>
                  <a:close/>
                </a:path>
              </a:pathLst>
            </a:custGeom>
            <a:solidFill>
              <a:srgbClr val="FFFFFF"/>
            </a:solidFill>
          </p:spPr>
        </p:sp>
        <p:sp>
          <p:nvSpPr>
            <p:cNvPr name="TextBox 5" id="5"/>
            <p:cNvSpPr txBox="true"/>
            <p:nvPr/>
          </p:nvSpPr>
          <p:spPr>
            <a:xfrm>
              <a:off x="0" y="-38100"/>
              <a:ext cx="4151858" cy="338011"/>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233165" y="1777958"/>
            <a:ext cx="9846850" cy="7480342"/>
          </a:xfrm>
          <a:custGeom>
            <a:avLst/>
            <a:gdLst/>
            <a:ahLst/>
            <a:cxnLst/>
            <a:rect r="r" b="b" t="t" l="l"/>
            <a:pathLst>
              <a:path h="7480342" w="9846850">
                <a:moveTo>
                  <a:pt x="0" y="0"/>
                </a:moveTo>
                <a:lnTo>
                  <a:pt x="9846851" y="0"/>
                </a:lnTo>
                <a:lnTo>
                  <a:pt x="9846851" y="7480342"/>
                </a:lnTo>
                <a:lnTo>
                  <a:pt x="0" y="7480342"/>
                </a:lnTo>
                <a:lnTo>
                  <a:pt x="0" y="0"/>
                </a:lnTo>
                <a:close/>
              </a:path>
            </a:pathLst>
          </a:custGeom>
          <a:blipFill>
            <a:blip r:embed="rId3"/>
            <a:stretch>
              <a:fillRect l="0" t="0" r="0" b="0"/>
            </a:stretch>
          </a:blipFill>
        </p:spPr>
      </p:sp>
      <p:sp>
        <p:nvSpPr>
          <p:cNvPr name="TextBox 7" id="7"/>
          <p:cNvSpPr txBox="true"/>
          <p:nvPr/>
        </p:nvSpPr>
        <p:spPr>
          <a:xfrm rot="0">
            <a:off x="2349856" y="337733"/>
            <a:ext cx="14606989" cy="832308"/>
          </a:xfrm>
          <a:prstGeom prst="rect">
            <a:avLst/>
          </a:prstGeom>
        </p:spPr>
        <p:txBody>
          <a:bodyPr anchor="t" rtlCol="false" tIns="0" lIns="0" bIns="0" rIns="0">
            <a:spAutoFit/>
          </a:bodyPr>
          <a:lstStyle/>
          <a:p>
            <a:pPr algn="ctr" marL="0" indent="0" lvl="0">
              <a:lnSpc>
                <a:spcPts val="6565"/>
              </a:lnSpc>
            </a:pPr>
            <a:r>
              <a:rPr lang="en-US" b="true" sz="5471">
                <a:solidFill>
                  <a:srgbClr val="12476D"/>
                </a:solidFill>
                <a:latin typeface="Simonetta Bold"/>
                <a:ea typeface="Simonetta Bold"/>
                <a:cs typeface="Simonetta Bold"/>
                <a:sym typeface="Simonetta Bold"/>
              </a:rPr>
              <a:t>REGRESIÓN LINEAL MÚLTIPLE GRECIA</a:t>
            </a:r>
          </a:p>
        </p:txBody>
      </p:sp>
      <p:sp>
        <p:nvSpPr>
          <p:cNvPr name="TextBox 8" id="8"/>
          <p:cNvSpPr txBox="true"/>
          <p:nvPr/>
        </p:nvSpPr>
        <p:spPr>
          <a:xfrm rot="0">
            <a:off x="10811131" y="2625994"/>
            <a:ext cx="6705960" cy="1438275"/>
          </a:xfrm>
          <a:prstGeom prst="rect">
            <a:avLst/>
          </a:prstGeom>
        </p:spPr>
        <p:txBody>
          <a:bodyPr anchor="t" rtlCol="false" tIns="0" lIns="0" bIns="0" rIns="0">
            <a:spAutoFit/>
          </a:bodyPr>
          <a:lstStyle/>
          <a:p>
            <a:pPr algn="ctr">
              <a:lnSpc>
                <a:spcPts val="3899"/>
              </a:lnSpc>
            </a:pPr>
            <a:r>
              <a:rPr lang="en-US" sz="2999" b="true">
                <a:solidFill>
                  <a:srgbClr val="12476D"/>
                </a:solidFill>
                <a:latin typeface="Alef Bold"/>
                <a:ea typeface="Alef Bold"/>
                <a:cs typeface="Alef Bold"/>
                <a:sym typeface="Alef Bold"/>
              </a:rPr>
              <a:t>Verde</a:t>
            </a:r>
          </a:p>
          <a:p>
            <a:pPr algn="ctr" marL="0" indent="0" lvl="0">
              <a:lnSpc>
                <a:spcPts val="3899"/>
              </a:lnSpc>
            </a:pPr>
            <a:r>
              <a:rPr lang="en-US" b="true" sz="2999">
                <a:solidFill>
                  <a:srgbClr val="12476D"/>
                </a:solidFill>
                <a:latin typeface="Alef Bold"/>
                <a:ea typeface="Alef Bold"/>
                <a:cs typeface="Alef Bold"/>
                <a:sym typeface="Alef Bold"/>
              </a:rPr>
              <a:t> </a:t>
            </a:r>
            <a:r>
              <a:rPr lang="en-US" sz="2999">
                <a:solidFill>
                  <a:srgbClr val="12476D"/>
                </a:solidFill>
                <a:latin typeface="Alef"/>
                <a:ea typeface="Alef"/>
                <a:cs typeface="Alef"/>
                <a:sym typeface="Alef"/>
              </a:rPr>
              <a:t>Relación entre “reviews_per_month“ y “number_of_reviews” </a:t>
            </a:r>
          </a:p>
        </p:txBody>
      </p:sp>
      <p:sp>
        <p:nvSpPr>
          <p:cNvPr name="TextBox 9" id="9"/>
          <p:cNvSpPr txBox="true"/>
          <p:nvPr/>
        </p:nvSpPr>
        <p:spPr>
          <a:xfrm rot="0">
            <a:off x="10496586" y="7449893"/>
            <a:ext cx="7335048" cy="1289518"/>
          </a:xfrm>
          <a:prstGeom prst="rect">
            <a:avLst/>
          </a:prstGeom>
        </p:spPr>
        <p:txBody>
          <a:bodyPr anchor="t" rtlCol="false" tIns="0" lIns="0" bIns="0" rIns="0">
            <a:spAutoFit/>
          </a:bodyPr>
          <a:lstStyle/>
          <a:p>
            <a:pPr algn="ctr">
              <a:lnSpc>
                <a:spcPts val="3465"/>
              </a:lnSpc>
            </a:pPr>
            <a:r>
              <a:rPr lang="en-US" sz="2665" b="true">
                <a:solidFill>
                  <a:srgbClr val="12476D"/>
                </a:solidFill>
                <a:latin typeface="Alef Bold"/>
                <a:ea typeface="Alef Bold"/>
                <a:cs typeface="Alef Bold"/>
                <a:sym typeface="Alef Bold"/>
              </a:rPr>
              <a:t>Azul</a:t>
            </a:r>
          </a:p>
          <a:p>
            <a:pPr algn="ctr" marL="0" indent="0" lvl="0">
              <a:lnSpc>
                <a:spcPts val="3465"/>
              </a:lnSpc>
              <a:spcBef>
                <a:spcPct val="0"/>
              </a:spcBef>
            </a:pPr>
            <a:r>
              <a:rPr lang="en-US" sz="2665">
                <a:solidFill>
                  <a:srgbClr val="12476D"/>
                </a:solidFill>
                <a:latin typeface="Alef"/>
                <a:ea typeface="Alef"/>
                <a:cs typeface="Alef"/>
                <a:sym typeface="Alef"/>
              </a:rPr>
              <a:t>Relación entre “minimum_nights_avg_ntm“ y “review_scores_rating” </a:t>
            </a:r>
          </a:p>
        </p:txBody>
      </p:sp>
      <p:sp>
        <p:nvSpPr>
          <p:cNvPr name="TextBox 10" id="10"/>
          <p:cNvSpPr txBox="true"/>
          <p:nvPr/>
        </p:nvSpPr>
        <p:spPr>
          <a:xfrm rot="0">
            <a:off x="10323301" y="5102494"/>
            <a:ext cx="7681619" cy="1309174"/>
          </a:xfrm>
          <a:prstGeom prst="rect">
            <a:avLst/>
          </a:prstGeom>
        </p:spPr>
        <p:txBody>
          <a:bodyPr anchor="t" rtlCol="false" tIns="0" lIns="0" bIns="0" rIns="0">
            <a:spAutoFit/>
          </a:bodyPr>
          <a:lstStyle/>
          <a:p>
            <a:pPr algn="ctr">
              <a:lnSpc>
                <a:spcPts val="3465"/>
              </a:lnSpc>
            </a:pPr>
            <a:r>
              <a:rPr lang="en-US" sz="2665" b="true">
                <a:solidFill>
                  <a:srgbClr val="12476D"/>
                </a:solidFill>
                <a:latin typeface="Alef Bold"/>
                <a:ea typeface="Alef Bold"/>
                <a:cs typeface="Alef Bold"/>
                <a:sym typeface="Alef Bold"/>
              </a:rPr>
              <a:t>Naranja</a:t>
            </a:r>
          </a:p>
          <a:p>
            <a:pPr algn="ctr" marL="0" indent="0" lvl="0">
              <a:lnSpc>
                <a:spcPts val="3465"/>
              </a:lnSpc>
              <a:spcBef>
                <a:spcPct val="0"/>
              </a:spcBef>
            </a:pPr>
            <a:r>
              <a:rPr lang="en-US" b="true" sz="2665">
                <a:solidFill>
                  <a:srgbClr val="12476D"/>
                </a:solidFill>
                <a:latin typeface="Alef Bold"/>
                <a:ea typeface="Alef Bold"/>
                <a:cs typeface="Alef Bold"/>
                <a:sym typeface="Alef Bold"/>
              </a:rPr>
              <a:t> </a:t>
            </a:r>
            <a:r>
              <a:rPr lang="en-US" sz="2665" strike="noStrike" u="none">
                <a:solidFill>
                  <a:srgbClr val="12476D"/>
                </a:solidFill>
                <a:latin typeface="Alef"/>
                <a:ea typeface="Alef"/>
                <a:cs typeface="Alef"/>
                <a:sym typeface="Alef"/>
              </a:rPr>
              <a:t>Relación entre “review_scores_rating</a:t>
            </a:r>
          </a:p>
          <a:p>
            <a:pPr algn="ctr" marL="0" indent="0" lvl="0">
              <a:lnSpc>
                <a:spcPts val="3465"/>
              </a:lnSpc>
              <a:spcBef>
                <a:spcPct val="0"/>
              </a:spcBef>
            </a:pPr>
            <a:r>
              <a:rPr lang="en-US" sz="2665" strike="noStrike" u="none">
                <a:solidFill>
                  <a:srgbClr val="12476D"/>
                </a:solidFill>
                <a:latin typeface="Alef"/>
                <a:ea typeface="Alef"/>
                <a:cs typeface="Alef"/>
                <a:sym typeface="Alef"/>
              </a:rPr>
              <a:t>“ y “review_scores_value” </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grpSp>
        <p:nvGrpSpPr>
          <p:cNvPr name="Group 3" id="3"/>
          <p:cNvGrpSpPr/>
          <p:nvPr/>
        </p:nvGrpSpPr>
        <p:grpSpPr>
          <a:xfrm rot="0">
            <a:off x="4325616" y="5143500"/>
            <a:ext cx="14421282" cy="1830391"/>
            <a:chOff x="0" y="0"/>
            <a:chExt cx="3798198" cy="482078"/>
          </a:xfrm>
        </p:grpSpPr>
        <p:sp>
          <p:nvSpPr>
            <p:cNvPr name="Freeform 4" id="4"/>
            <p:cNvSpPr/>
            <p:nvPr/>
          </p:nvSpPr>
          <p:spPr>
            <a:xfrm flipH="false" flipV="false" rot="0">
              <a:off x="0" y="0"/>
              <a:ext cx="3798198" cy="482078"/>
            </a:xfrm>
            <a:custGeom>
              <a:avLst/>
              <a:gdLst/>
              <a:ahLst/>
              <a:cxnLst/>
              <a:rect r="r" b="b" t="t" l="l"/>
              <a:pathLst>
                <a:path h="482078" w="3798198">
                  <a:moveTo>
                    <a:pt x="27379" y="0"/>
                  </a:moveTo>
                  <a:lnTo>
                    <a:pt x="3770819" y="0"/>
                  </a:lnTo>
                  <a:cubicBezTo>
                    <a:pt x="3778081" y="0"/>
                    <a:pt x="3785045" y="2885"/>
                    <a:pt x="3790179" y="8019"/>
                  </a:cubicBezTo>
                  <a:cubicBezTo>
                    <a:pt x="3795313" y="13154"/>
                    <a:pt x="3798198" y="20118"/>
                    <a:pt x="3798198" y="27379"/>
                  </a:cubicBezTo>
                  <a:lnTo>
                    <a:pt x="3798198" y="454700"/>
                  </a:lnTo>
                  <a:cubicBezTo>
                    <a:pt x="3798198" y="461961"/>
                    <a:pt x="3795313" y="468925"/>
                    <a:pt x="3790179" y="474059"/>
                  </a:cubicBezTo>
                  <a:cubicBezTo>
                    <a:pt x="3785045" y="479194"/>
                    <a:pt x="3778081" y="482078"/>
                    <a:pt x="3770819" y="482078"/>
                  </a:cubicBezTo>
                  <a:lnTo>
                    <a:pt x="27379" y="482078"/>
                  </a:lnTo>
                  <a:cubicBezTo>
                    <a:pt x="20118" y="482078"/>
                    <a:pt x="13154" y="479194"/>
                    <a:pt x="8019" y="474059"/>
                  </a:cubicBezTo>
                  <a:cubicBezTo>
                    <a:pt x="2885" y="468925"/>
                    <a:pt x="0" y="461961"/>
                    <a:pt x="0" y="454700"/>
                  </a:cubicBezTo>
                  <a:lnTo>
                    <a:pt x="0" y="27379"/>
                  </a:lnTo>
                  <a:cubicBezTo>
                    <a:pt x="0" y="20118"/>
                    <a:pt x="2885" y="13154"/>
                    <a:pt x="8019" y="8019"/>
                  </a:cubicBezTo>
                  <a:cubicBezTo>
                    <a:pt x="13154" y="2885"/>
                    <a:pt x="20118" y="0"/>
                    <a:pt x="27379" y="0"/>
                  </a:cubicBezTo>
                  <a:close/>
                </a:path>
              </a:pathLst>
            </a:custGeom>
            <a:solidFill>
              <a:srgbClr val="FFFFFF"/>
            </a:solidFill>
          </p:spPr>
        </p:sp>
        <p:sp>
          <p:nvSpPr>
            <p:cNvPr name="TextBox 5" id="5"/>
            <p:cNvSpPr txBox="true"/>
            <p:nvPr/>
          </p:nvSpPr>
          <p:spPr>
            <a:xfrm>
              <a:off x="0" y="-38100"/>
              <a:ext cx="3798198" cy="520178"/>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2069591" y="1009650"/>
            <a:ext cx="10996614" cy="10996614"/>
            <a:chOff x="0" y="0"/>
            <a:chExt cx="14662152" cy="14662152"/>
          </a:xfrm>
        </p:grpSpPr>
        <p:grpSp>
          <p:nvGrpSpPr>
            <p:cNvPr name="Group 7" id="7"/>
            <p:cNvGrpSpPr/>
            <p:nvPr/>
          </p:nvGrpSpPr>
          <p:grpSpPr>
            <a:xfrm rot="0">
              <a:off x="350795" y="25400"/>
              <a:ext cx="14298657" cy="14298657"/>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6B5D8"/>
              </a:solidFill>
            </p:spPr>
          </p:sp>
          <p:sp>
            <p:nvSpPr>
              <p:cNvPr name="TextBox 9" id="9"/>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0" id="10"/>
            <p:cNvSpPr/>
            <p:nvPr/>
          </p:nvSpPr>
          <p:spPr>
            <a:xfrm flipH="false" flipV="false" rot="0">
              <a:off x="0" y="0"/>
              <a:ext cx="14662152" cy="14662152"/>
            </a:xfrm>
            <a:custGeom>
              <a:avLst/>
              <a:gdLst/>
              <a:ahLst/>
              <a:cxnLst/>
              <a:rect r="r" b="b" t="t" l="l"/>
              <a:pathLst>
                <a:path h="14662152" w="14662152">
                  <a:moveTo>
                    <a:pt x="0" y="0"/>
                  </a:moveTo>
                  <a:lnTo>
                    <a:pt x="14662152" y="0"/>
                  </a:lnTo>
                  <a:lnTo>
                    <a:pt x="14662152" y="14662152"/>
                  </a:lnTo>
                  <a:lnTo>
                    <a:pt x="0" y="1466215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grpSp>
      <p:sp>
        <p:nvSpPr>
          <p:cNvPr name="TextBox 11" id="11"/>
          <p:cNvSpPr txBox="true"/>
          <p:nvPr/>
        </p:nvSpPr>
        <p:spPr>
          <a:xfrm rot="0">
            <a:off x="11138974" y="5511008"/>
            <a:ext cx="4895840" cy="1095375"/>
          </a:xfrm>
          <a:prstGeom prst="rect">
            <a:avLst/>
          </a:prstGeom>
        </p:spPr>
        <p:txBody>
          <a:bodyPr anchor="t" rtlCol="false" tIns="0" lIns="0" bIns="0" rIns="0">
            <a:spAutoFit/>
          </a:bodyPr>
          <a:lstStyle/>
          <a:p>
            <a:pPr algn="l" marL="0" indent="0" lvl="0">
              <a:lnSpc>
                <a:spcPts val="8640"/>
              </a:lnSpc>
              <a:spcBef>
                <a:spcPct val="0"/>
              </a:spcBef>
            </a:pPr>
            <a:r>
              <a:rPr lang="en-US" b="true" sz="7200">
                <a:solidFill>
                  <a:srgbClr val="12476D"/>
                </a:solidFill>
                <a:latin typeface="Simonetta Bold"/>
                <a:ea typeface="Simonetta Bold"/>
                <a:cs typeface="Simonetta Bold"/>
                <a:sym typeface="Simonetta Bold"/>
              </a:rPr>
              <a:t>¡GRACIAS!</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grpSp>
        <p:nvGrpSpPr>
          <p:cNvPr name="Group 3" id="3"/>
          <p:cNvGrpSpPr/>
          <p:nvPr/>
        </p:nvGrpSpPr>
        <p:grpSpPr>
          <a:xfrm rot="0">
            <a:off x="3304263" y="556115"/>
            <a:ext cx="12477031" cy="1922113"/>
            <a:chOff x="0" y="0"/>
            <a:chExt cx="3286132" cy="506235"/>
          </a:xfrm>
        </p:grpSpPr>
        <p:sp>
          <p:nvSpPr>
            <p:cNvPr name="Freeform 4" id="4"/>
            <p:cNvSpPr/>
            <p:nvPr/>
          </p:nvSpPr>
          <p:spPr>
            <a:xfrm flipH="false" flipV="false" rot="0">
              <a:off x="0" y="0"/>
              <a:ext cx="3286132" cy="506235"/>
            </a:xfrm>
            <a:custGeom>
              <a:avLst/>
              <a:gdLst/>
              <a:ahLst/>
              <a:cxnLst/>
              <a:rect r="r" b="b" t="t" l="l"/>
              <a:pathLst>
                <a:path h="506235" w="3286132">
                  <a:moveTo>
                    <a:pt x="31645" y="0"/>
                  </a:moveTo>
                  <a:lnTo>
                    <a:pt x="3254486" y="0"/>
                  </a:lnTo>
                  <a:cubicBezTo>
                    <a:pt x="3271963" y="0"/>
                    <a:pt x="3286132" y="14168"/>
                    <a:pt x="3286132" y="31645"/>
                  </a:cubicBezTo>
                  <a:lnTo>
                    <a:pt x="3286132" y="474590"/>
                  </a:lnTo>
                  <a:cubicBezTo>
                    <a:pt x="3286132" y="482983"/>
                    <a:pt x="3282798" y="491032"/>
                    <a:pt x="3276863" y="496967"/>
                  </a:cubicBezTo>
                  <a:cubicBezTo>
                    <a:pt x="3270928" y="502901"/>
                    <a:pt x="3262879" y="506235"/>
                    <a:pt x="3254486" y="506235"/>
                  </a:cubicBezTo>
                  <a:lnTo>
                    <a:pt x="31645" y="506235"/>
                  </a:lnTo>
                  <a:cubicBezTo>
                    <a:pt x="14168" y="506235"/>
                    <a:pt x="0" y="492067"/>
                    <a:pt x="0" y="474590"/>
                  </a:cubicBezTo>
                  <a:lnTo>
                    <a:pt x="0" y="31645"/>
                  </a:lnTo>
                  <a:cubicBezTo>
                    <a:pt x="0" y="14168"/>
                    <a:pt x="14168" y="0"/>
                    <a:pt x="31645" y="0"/>
                  </a:cubicBezTo>
                  <a:close/>
                </a:path>
              </a:pathLst>
            </a:custGeom>
            <a:solidFill>
              <a:srgbClr val="FFFFFF"/>
            </a:solidFill>
          </p:spPr>
        </p:sp>
        <p:sp>
          <p:nvSpPr>
            <p:cNvPr name="TextBox 5" id="5"/>
            <p:cNvSpPr txBox="true"/>
            <p:nvPr/>
          </p:nvSpPr>
          <p:spPr>
            <a:xfrm>
              <a:off x="0" y="-38100"/>
              <a:ext cx="3286132" cy="544335"/>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9542778" y="3499633"/>
            <a:ext cx="7205519" cy="4773905"/>
          </a:xfrm>
          <a:custGeom>
            <a:avLst/>
            <a:gdLst/>
            <a:ahLst/>
            <a:cxnLst/>
            <a:rect r="r" b="b" t="t" l="l"/>
            <a:pathLst>
              <a:path h="4773905" w="7205519">
                <a:moveTo>
                  <a:pt x="0" y="0"/>
                </a:moveTo>
                <a:lnTo>
                  <a:pt x="7205520" y="0"/>
                </a:lnTo>
                <a:lnTo>
                  <a:pt x="7205520" y="4773905"/>
                </a:lnTo>
                <a:lnTo>
                  <a:pt x="0" y="4773905"/>
                </a:lnTo>
                <a:lnTo>
                  <a:pt x="0" y="0"/>
                </a:lnTo>
                <a:close/>
              </a:path>
            </a:pathLst>
          </a:custGeom>
          <a:blipFill>
            <a:blip r:embed="rId3"/>
            <a:stretch>
              <a:fillRect l="0" t="0" r="0" b="0"/>
            </a:stretch>
          </a:blipFill>
        </p:spPr>
      </p:sp>
      <p:sp>
        <p:nvSpPr>
          <p:cNvPr name="Freeform 7" id="7"/>
          <p:cNvSpPr/>
          <p:nvPr/>
        </p:nvSpPr>
        <p:spPr>
          <a:xfrm flipH="false" flipV="false" rot="0">
            <a:off x="1733463" y="3242537"/>
            <a:ext cx="7410537" cy="5198437"/>
          </a:xfrm>
          <a:custGeom>
            <a:avLst/>
            <a:gdLst/>
            <a:ahLst/>
            <a:cxnLst/>
            <a:rect r="r" b="b" t="t" l="l"/>
            <a:pathLst>
              <a:path h="5198437" w="7410537">
                <a:moveTo>
                  <a:pt x="0" y="0"/>
                </a:moveTo>
                <a:lnTo>
                  <a:pt x="7410537" y="0"/>
                </a:lnTo>
                <a:lnTo>
                  <a:pt x="7410537" y="5198437"/>
                </a:lnTo>
                <a:lnTo>
                  <a:pt x="0" y="5198437"/>
                </a:lnTo>
                <a:lnTo>
                  <a:pt x="0" y="0"/>
                </a:lnTo>
                <a:close/>
              </a:path>
            </a:pathLst>
          </a:custGeom>
          <a:blipFill>
            <a:blip r:embed="rId4"/>
            <a:stretch>
              <a:fillRect l="0" t="0" r="0" b="0"/>
            </a:stretch>
          </a:blipFill>
        </p:spPr>
      </p:sp>
      <p:grpSp>
        <p:nvGrpSpPr>
          <p:cNvPr name="Group 8" id="8"/>
          <p:cNvGrpSpPr/>
          <p:nvPr/>
        </p:nvGrpSpPr>
        <p:grpSpPr>
          <a:xfrm rot="0">
            <a:off x="2259366" y="8592564"/>
            <a:ext cx="5958103" cy="1331471"/>
            <a:chOff x="0" y="0"/>
            <a:chExt cx="1569212" cy="350676"/>
          </a:xfrm>
        </p:grpSpPr>
        <p:sp>
          <p:nvSpPr>
            <p:cNvPr name="Freeform 9" id="9"/>
            <p:cNvSpPr/>
            <p:nvPr/>
          </p:nvSpPr>
          <p:spPr>
            <a:xfrm flipH="false" flipV="false" rot="0">
              <a:off x="0" y="0"/>
              <a:ext cx="1569212" cy="350676"/>
            </a:xfrm>
            <a:custGeom>
              <a:avLst/>
              <a:gdLst/>
              <a:ahLst/>
              <a:cxnLst/>
              <a:rect r="r" b="b" t="t" l="l"/>
              <a:pathLst>
                <a:path h="350676" w="1569212">
                  <a:moveTo>
                    <a:pt x="66269" y="0"/>
                  </a:moveTo>
                  <a:lnTo>
                    <a:pt x="1502943" y="0"/>
                  </a:lnTo>
                  <a:cubicBezTo>
                    <a:pt x="1520519" y="0"/>
                    <a:pt x="1537375" y="6982"/>
                    <a:pt x="1549802" y="19410"/>
                  </a:cubicBezTo>
                  <a:cubicBezTo>
                    <a:pt x="1562230" y="31838"/>
                    <a:pt x="1569212" y="48693"/>
                    <a:pt x="1569212" y="66269"/>
                  </a:cubicBezTo>
                  <a:lnTo>
                    <a:pt x="1569212" y="284407"/>
                  </a:lnTo>
                  <a:cubicBezTo>
                    <a:pt x="1569212" y="301982"/>
                    <a:pt x="1562230" y="318838"/>
                    <a:pt x="1549802" y="331266"/>
                  </a:cubicBezTo>
                  <a:cubicBezTo>
                    <a:pt x="1537375" y="343694"/>
                    <a:pt x="1520519" y="350676"/>
                    <a:pt x="1502943" y="350676"/>
                  </a:cubicBezTo>
                  <a:lnTo>
                    <a:pt x="66269" y="350676"/>
                  </a:lnTo>
                  <a:cubicBezTo>
                    <a:pt x="48693" y="350676"/>
                    <a:pt x="31838" y="343694"/>
                    <a:pt x="19410" y="331266"/>
                  </a:cubicBezTo>
                  <a:cubicBezTo>
                    <a:pt x="6982" y="318838"/>
                    <a:pt x="0" y="301982"/>
                    <a:pt x="0" y="284407"/>
                  </a:cubicBezTo>
                  <a:lnTo>
                    <a:pt x="0" y="66269"/>
                  </a:lnTo>
                  <a:cubicBezTo>
                    <a:pt x="0" y="48693"/>
                    <a:pt x="6982" y="31838"/>
                    <a:pt x="19410" y="19410"/>
                  </a:cubicBezTo>
                  <a:cubicBezTo>
                    <a:pt x="31838" y="6982"/>
                    <a:pt x="48693" y="0"/>
                    <a:pt x="66269" y="0"/>
                  </a:cubicBezTo>
                  <a:close/>
                </a:path>
              </a:pathLst>
            </a:custGeom>
            <a:solidFill>
              <a:srgbClr val="FFFFFF">
                <a:alpha val="40000"/>
              </a:srgbClr>
            </a:solidFill>
          </p:spPr>
        </p:sp>
        <p:sp>
          <p:nvSpPr>
            <p:cNvPr name="TextBox 10" id="10"/>
            <p:cNvSpPr txBox="true"/>
            <p:nvPr/>
          </p:nvSpPr>
          <p:spPr>
            <a:xfrm>
              <a:off x="0" y="-38100"/>
              <a:ext cx="1569212" cy="388776"/>
            </a:xfrm>
            <a:prstGeom prst="rect">
              <a:avLst/>
            </a:prstGeom>
          </p:spPr>
          <p:txBody>
            <a:bodyPr anchor="ctr" rtlCol="false" tIns="50800" lIns="50800" bIns="50800" rIns="50800"/>
            <a:lstStyle/>
            <a:p>
              <a:pPr algn="ctr">
                <a:lnSpc>
                  <a:spcPts val="2659"/>
                </a:lnSpc>
                <a:spcBef>
                  <a:spcPct val="0"/>
                </a:spcBef>
              </a:pPr>
            </a:p>
          </p:txBody>
        </p:sp>
      </p:grpSp>
      <p:sp>
        <p:nvSpPr>
          <p:cNvPr name="Freeform 11" id="11"/>
          <p:cNvSpPr/>
          <p:nvPr/>
        </p:nvSpPr>
        <p:spPr>
          <a:xfrm flipH="false" flipV="false" rot="0">
            <a:off x="2693344" y="8440974"/>
            <a:ext cx="5090147" cy="1547554"/>
          </a:xfrm>
          <a:custGeom>
            <a:avLst/>
            <a:gdLst/>
            <a:ahLst/>
            <a:cxnLst/>
            <a:rect r="r" b="b" t="t" l="l"/>
            <a:pathLst>
              <a:path h="1547554" w="5090147">
                <a:moveTo>
                  <a:pt x="0" y="0"/>
                </a:moveTo>
                <a:lnTo>
                  <a:pt x="5090147" y="0"/>
                </a:lnTo>
                <a:lnTo>
                  <a:pt x="5090147" y="1547553"/>
                </a:lnTo>
                <a:lnTo>
                  <a:pt x="0" y="1547553"/>
                </a:lnTo>
                <a:lnTo>
                  <a:pt x="0" y="0"/>
                </a:lnTo>
                <a:close/>
              </a:path>
            </a:pathLst>
          </a:custGeom>
          <a:blipFill>
            <a:blip r:embed="rId5"/>
            <a:stretch>
              <a:fillRect l="-57207" t="-58036" r="-3360" b="-53217"/>
            </a:stretch>
          </a:blipFill>
        </p:spPr>
      </p:sp>
      <p:grpSp>
        <p:nvGrpSpPr>
          <p:cNvPr name="Group 12" id="12"/>
          <p:cNvGrpSpPr/>
          <p:nvPr/>
        </p:nvGrpSpPr>
        <p:grpSpPr>
          <a:xfrm rot="0">
            <a:off x="10669625" y="8440974"/>
            <a:ext cx="5258084" cy="1483062"/>
            <a:chOff x="0" y="0"/>
            <a:chExt cx="1384845" cy="390601"/>
          </a:xfrm>
        </p:grpSpPr>
        <p:sp>
          <p:nvSpPr>
            <p:cNvPr name="Freeform 13" id="13"/>
            <p:cNvSpPr/>
            <p:nvPr/>
          </p:nvSpPr>
          <p:spPr>
            <a:xfrm flipH="false" flipV="false" rot="0">
              <a:off x="0" y="0"/>
              <a:ext cx="1384845" cy="390601"/>
            </a:xfrm>
            <a:custGeom>
              <a:avLst/>
              <a:gdLst/>
              <a:ahLst/>
              <a:cxnLst/>
              <a:rect r="r" b="b" t="t" l="l"/>
              <a:pathLst>
                <a:path h="390601" w="1384845">
                  <a:moveTo>
                    <a:pt x="75092" y="0"/>
                  </a:moveTo>
                  <a:lnTo>
                    <a:pt x="1309753" y="0"/>
                  </a:lnTo>
                  <a:cubicBezTo>
                    <a:pt x="1351225" y="0"/>
                    <a:pt x="1384845" y="33620"/>
                    <a:pt x="1384845" y="75092"/>
                  </a:cubicBezTo>
                  <a:lnTo>
                    <a:pt x="1384845" y="315509"/>
                  </a:lnTo>
                  <a:cubicBezTo>
                    <a:pt x="1384845" y="335425"/>
                    <a:pt x="1376934" y="354525"/>
                    <a:pt x="1362851" y="368607"/>
                  </a:cubicBezTo>
                  <a:cubicBezTo>
                    <a:pt x="1348769" y="382689"/>
                    <a:pt x="1329669" y="390601"/>
                    <a:pt x="1309753" y="390601"/>
                  </a:cubicBezTo>
                  <a:lnTo>
                    <a:pt x="75092" y="390601"/>
                  </a:lnTo>
                  <a:cubicBezTo>
                    <a:pt x="55176" y="390601"/>
                    <a:pt x="36076" y="382689"/>
                    <a:pt x="21994" y="368607"/>
                  </a:cubicBezTo>
                  <a:cubicBezTo>
                    <a:pt x="7911" y="354525"/>
                    <a:pt x="0" y="335425"/>
                    <a:pt x="0" y="315509"/>
                  </a:cubicBezTo>
                  <a:lnTo>
                    <a:pt x="0" y="75092"/>
                  </a:lnTo>
                  <a:cubicBezTo>
                    <a:pt x="0" y="55176"/>
                    <a:pt x="7911" y="36076"/>
                    <a:pt x="21994" y="21994"/>
                  </a:cubicBezTo>
                  <a:cubicBezTo>
                    <a:pt x="36076" y="7911"/>
                    <a:pt x="55176" y="0"/>
                    <a:pt x="75092" y="0"/>
                  </a:cubicBezTo>
                  <a:close/>
                </a:path>
              </a:pathLst>
            </a:custGeom>
            <a:solidFill>
              <a:srgbClr val="FFFFFF">
                <a:alpha val="40000"/>
              </a:srgbClr>
            </a:solidFill>
          </p:spPr>
        </p:sp>
        <p:sp>
          <p:nvSpPr>
            <p:cNvPr name="TextBox 14" id="14"/>
            <p:cNvSpPr txBox="true"/>
            <p:nvPr/>
          </p:nvSpPr>
          <p:spPr>
            <a:xfrm>
              <a:off x="0" y="-38100"/>
              <a:ext cx="1384845" cy="428701"/>
            </a:xfrm>
            <a:prstGeom prst="rect">
              <a:avLst/>
            </a:prstGeom>
          </p:spPr>
          <p:txBody>
            <a:bodyPr anchor="ctr" rtlCol="false" tIns="50800" lIns="50800" bIns="50800" rIns="50800"/>
            <a:lstStyle/>
            <a:p>
              <a:pPr algn="ctr">
                <a:lnSpc>
                  <a:spcPts val="2659"/>
                </a:lnSpc>
                <a:spcBef>
                  <a:spcPct val="0"/>
                </a:spcBef>
              </a:pPr>
            </a:p>
          </p:txBody>
        </p:sp>
      </p:grpSp>
      <p:sp>
        <p:nvSpPr>
          <p:cNvPr name="Freeform 15" id="15"/>
          <p:cNvSpPr/>
          <p:nvPr/>
        </p:nvSpPr>
        <p:spPr>
          <a:xfrm flipH="false" flipV="false" rot="0">
            <a:off x="10899065" y="7982626"/>
            <a:ext cx="4763863" cy="2006319"/>
          </a:xfrm>
          <a:custGeom>
            <a:avLst/>
            <a:gdLst/>
            <a:ahLst/>
            <a:cxnLst/>
            <a:rect r="r" b="b" t="t" l="l"/>
            <a:pathLst>
              <a:path h="2006319" w="4763863">
                <a:moveTo>
                  <a:pt x="0" y="0"/>
                </a:moveTo>
                <a:lnTo>
                  <a:pt x="4763863" y="0"/>
                </a:lnTo>
                <a:lnTo>
                  <a:pt x="4763863" y="2006319"/>
                </a:lnTo>
                <a:lnTo>
                  <a:pt x="0" y="2006319"/>
                </a:lnTo>
                <a:lnTo>
                  <a:pt x="0" y="0"/>
                </a:lnTo>
                <a:close/>
              </a:path>
            </a:pathLst>
          </a:custGeom>
          <a:blipFill>
            <a:blip r:embed="rId6"/>
            <a:stretch>
              <a:fillRect l="0" t="0" r="-90481" b="-2967"/>
            </a:stretch>
          </a:blipFill>
        </p:spPr>
      </p:sp>
      <p:sp>
        <p:nvSpPr>
          <p:cNvPr name="TextBox 16" id="16"/>
          <p:cNvSpPr txBox="true"/>
          <p:nvPr/>
        </p:nvSpPr>
        <p:spPr>
          <a:xfrm rot="0">
            <a:off x="7248025" y="3242537"/>
            <a:ext cx="8533269" cy="1095375"/>
          </a:xfrm>
          <a:prstGeom prst="rect">
            <a:avLst/>
          </a:prstGeom>
        </p:spPr>
        <p:txBody>
          <a:bodyPr anchor="t" rtlCol="false" tIns="0" lIns="0" bIns="0" rIns="0">
            <a:spAutoFit/>
          </a:bodyPr>
          <a:lstStyle/>
          <a:p>
            <a:pPr algn="ctr" marL="0" indent="0" lvl="0">
              <a:lnSpc>
                <a:spcPts val="8640"/>
              </a:lnSpc>
              <a:spcBef>
                <a:spcPct val="0"/>
              </a:spcBef>
            </a:pPr>
          </a:p>
        </p:txBody>
      </p:sp>
      <p:sp>
        <p:nvSpPr>
          <p:cNvPr name="TextBox 17" id="17"/>
          <p:cNvSpPr txBox="true"/>
          <p:nvPr/>
        </p:nvSpPr>
        <p:spPr>
          <a:xfrm rot="0">
            <a:off x="2842935" y="969484"/>
            <a:ext cx="12602131" cy="1095375"/>
          </a:xfrm>
          <a:prstGeom prst="rect">
            <a:avLst/>
          </a:prstGeom>
        </p:spPr>
        <p:txBody>
          <a:bodyPr anchor="t" rtlCol="false" tIns="0" lIns="0" bIns="0" rIns="0">
            <a:spAutoFit/>
          </a:bodyPr>
          <a:lstStyle/>
          <a:p>
            <a:pPr algn="ctr" marL="0" indent="0" lvl="0">
              <a:lnSpc>
                <a:spcPts val="8640"/>
              </a:lnSpc>
              <a:spcBef>
                <a:spcPct val="0"/>
              </a:spcBef>
            </a:pPr>
            <a:r>
              <a:rPr lang="en-US" b="true" sz="7200">
                <a:solidFill>
                  <a:srgbClr val="12476D"/>
                </a:solidFill>
                <a:latin typeface="Simonetta Bold"/>
                <a:ea typeface="Simonetta Bold"/>
                <a:cs typeface="Simonetta Bold"/>
                <a:sym typeface="Simonetta Bold"/>
              </a:rPr>
              <a:t> CIUDADES ELEGIDAS </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grpSp>
        <p:nvGrpSpPr>
          <p:cNvPr name="Group 3" id="3"/>
          <p:cNvGrpSpPr/>
          <p:nvPr/>
        </p:nvGrpSpPr>
        <p:grpSpPr>
          <a:xfrm rot="0">
            <a:off x="1592134" y="7566452"/>
            <a:ext cx="15103732" cy="844519"/>
            <a:chOff x="0" y="0"/>
            <a:chExt cx="4333329" cy="242296"/>
          </a:xfrm>
        </p:grpSpPr>
        <p:sp>
          <p:nvSpPr>
            <p:cNvPr name="Freeform 4" id="4"/>
            <p:cNvSpPr/>
            <p:nvPr/>
          </p:nvSpPr>
          <p:spPr>
            <a:xfrm flipH="false" flipV="false" rot="0">
              <a:off x="0" y="0"/>
              <a:ext cx="4333329" cy="242296"/>
            </a:xfrm>
            <a:custGeom>
              <a:avLst/>
              <a:gdLst/>
              <a:ahLst/>
              <a:cxnLst/>
              <a:rect r="r" b="b" t="t" l="l"/>
              <a:pathLst>
                <a:path h="242296" w="4333329">
                  <a:moveTo>
                    <a:pt x="26142" y="0"/>
                  </a:moveTo>
                  <a:lnTo>
                    <a:pt x="4307187" y="0"/>
                  </a:lnTo>
                  <a:cubicBezTo>
                    <a:pt x="4321625" y="0"/>
                    <a:pt x="4333329" y="11704"/>
                    <a:pt x="4333329" y="26142"/>
                  </a:cubicBezTo>
                  <a:lnTo>
                    <a:pt x="4333329" y="216155"/>
                  </a:lnTo>
                  <a:cubicBezTo>
                    <a:pt x="4333329" y="223088"/>
                    <a:pt x="4330574" y="229737"/>
                    <a:pt x="4325672" y="234640"/>
                  </a:cubicBezTo>
                  <a:cubicBezTo>
                    <a:pt x="4320769" y="239542"/>
                    <a:pt x="4314120" y="242296"/>
                    <a:pt x="4307187" y="242296"/>
                  </a:cubicBezTo>
                  <a:lnTo>
                    <a:pt x="26142" y="242296"/>
                  </a:lnTo>
                  <a:cubicBezTo>
                    <a:pt x="19209" y="242296"/>
                    <a:pt x="12559" y="239542"/>
                    <a:pt x="7657" y="234640"/>
                  </a:cubicBezTo>
                  <a:cubicBezTo>
                    <a:pt x="2754" y="229737"/>
                    <a:pt x="0" y="223088"/>
                    <a:pt x="0" y="216155"/>
                  </a:cubicBezTo>
                  <a:lnTo>
                    <a:pt x="0" y="26142"/>
                  </a:lnTo>
                  <a:cubicBezTo>
                    <a:pt x="0" y="19209"/>
                    <a:pt x="2754" y="12559"/>
                    <a:pt x="7657" y="7657"/>
                  </a:cubicBezTo>
                  <a:cubicBezTo>
                    <a:pt x="12559" y="2754"/>
                    <a:pt x="19209" y="0"/>
                    <a:pt x="26142" y="0"/>
                  </a:cubicBezTo>
                  <a:close/>
                </a:path>
              </a:pathLst>
            </a:custGeom>
            <a:solidFill>
              <a:srgbClr val="FFFFFF"/>
            </a:solidFill>
          </p:spPr>
        </p:sp>
        <p:sp>
          <p:nvSpPr>
            <p:cNvPr name="TextBox 5" id="5"/>
            <p:cNvSpPr txBox="true"/>
            <p:nvPr/>
          </p:nvSpPr>
          <p:spPr>
            <a:xfrm>
              <a:off x="0" y="-38100"/>
              <a:ext cx="4333329" cy="280396"/>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3334162" y="401416"/>
            <a:ext cx="11927000" cy="6765862"/>
          </a:xfrm>
          <a:custGeom>
            <a:avLst/>
            <a:gdLst/>
            <a:ahLst/>
            <a:cxnLst/>
            <a:rect r="r" b="b" t="t" l="l"/>
            <a:pathLst>
              <a:path h="6765862" w="11927000">
                <a:moveTo>
                  <a:pt x="0" y="0"/>
                </a:moveTo>
                <a:lnTo>
                  <a:pt x="11927000" y="0"/>
                </a:lnTo>
                <a:lnTo>
                  <a:pt x="11927000" y="6765862"/>
                </a:lnTo>
                <a:lnTo>
                  <a:pt x="0" y="6765862"/>
                </a:lnTo>
                <a:lnTo>
                  <a:pt x="0" y="0"/>
                </a:lnTo>
                <a:close/>
              </a:path>
            </a:pathLst>
          </a:custGeom>
          <a:blipFill>
            <a:blip r:embed="rId3"/>
            <a:stretch>
              <a:fillRect l="0" t="0" r="0" b="0"/>
            </a:stretch>
          </a:blipFill>
        </p:spPr>
      </p:sp>
      <p:sp>
        <p:nvSpPr>
          <p:cNvPr name="TextBox 7" id="7"/>
          <p:cNvSpPr txBox="true"/>
          <p:nvPr/>
        </p:nvSpPr>
        <p:spPr>
          <a:xfrm rot="0">
            <a:off x="1516220" y="7566452"/>
            <a:ext cx="15255561" cy="705965"/>
          </a:xfrm>
          <a:prstGeom prst="rect">
            <a:avLst/>
          </a:prstGeom>
        </p:spPr>
        <p:txBody>
          <a:bodyPr anchor="t" rtlCol="false" tIns="0" lIns="0" bIns="0" rIns="0">
            <a:spAutoFit/>
          </a:bodyPr>
          <a:lstStyle/>
          <a:p>
            <a:pPr algn="ctr" marL="0" indent="0" lvl="0">
              <a:lnSpc>
                <a:spcPts val="5568"/>
              </a:lnSpc>
            </a:pPr>
            <a:r>
              <a:rPr lang="en-US" b="true" sz="4640">
                <a:solidFill>
                  <a:srgbClr val="12476D"/>
                </a:solidFill>
                <a:latin typeface="Simonetta Bold"/>
                <a:ea typeface="Simonetta Bold"/>
                <a:cs typeface="Simonetta Bold"/>
                <a:sym typeface="Simonetta Bold"/>
              </a:rPr>
              <a:t>OUTLIERS</a:t>
            </a:r>
          </a:p>
        </p:txBody>
      </p:sp>
      <p:sp>
        <p:nvSpPr>
          <p:cNvPr name="TextBox 8" id="8"/>
          <p:cNvSpPr txBox="true"/>
          <p:nvPr/>
        </p:nvSpPr>
        <p:spPr>
          <a:xfrm rot="0">
            <a:off x="307324" y="8541101"/>
            <a:ext cx="17980676" cy="1463750"/>
          </a:xfrm>
          <a:prstGeom prst="rect">
            <a:avLst/>
          </a:prstGeom>
        </p:spPr>
        <p:txBody>
          <a:bodyPr anchor="t" rtlCol="false" tIns="0" lIns="0" bIns="0" rIns="0">
            <a:spAutoFit/>
          </a:bodyPr>
          <a:lstStyle/>
          <a:p>
            <a:pPr algn="ctr">
              <a:lnSpc>
                <a:spcPts val="2977"/>
              </a:lnSpc>
            </a:pPr>
            <a:r>
              <a:rPr lang="en-US" sz="2290">
                <a:solidFill>
                  <a:srgbClr val="12476D"/>
                </a:solidFill>
                <a:latin typeface="Alef"/>
                <a:ea typeface="Alef"/>
                <a:cs typeface="Alef"/>
                <a:sym typeface="Alef"/>
              </a:rPr>
              <a:t>La regresión puede ayudar a entender si existe una relación entre la percepción de la limpieza y el precio que los huéspedes están dispuestos a pagar.</a:t>
            </a:r>
          </a:p>
          <a:p>
            <a:pPr algn="ctr" marL="0" indent="0" lvl="0">
              <a:lnSpc>
                <a:spcPts val="2977"/>
              </a:lnSpc>
            </a:pPr>
            <a:r>
              <a:rPr lang="en-US" sz="2290">
                <a:solidFill>
                  <a:srgbClr val="12476D"/>
                </a:solidFill>
                <a:latin typeface="Alef"/>
                <a:ea typeface="Alef"/>
                <a:cs typeface="Alef"/>
                <a:sym typeface="Alef"/>
              </a:rPr>
              <a:t>En resumen, el modelo de regresión lineal simple entre review_scores_cleanliness y price muestra que la puntuación de limpieza no es un predictor significativo del precio en el conjunto de datos analizado.</a:t>
            </a:r>
          </a:p>
        </p:txBody>
      </p:sp>
      <p:sp>
        <p:nvSpPr>
          <p:cNvPr name="TextBox 9" id="9"/>
          <p:cNvSpPr txBox="true"/>
          <p:nvPr/>
        </p:nvSpPr>
        <p:spPr>
          <a:xfrm rot="0">
            <a:off x="14483809" y="6975963"/>
            <a:ext cx="3213003" cy="1152403"/>
          </a:xfrm>
          <a:prstGeom prst="rect">
            <a:avLst/>
          </a:prstGeom>
        </p:spPr>
        <p:txBody>
          <a:bodyPr anchor="t" rtlCol="false" tIns="0" lIns="0" bIns="0" rIns="0">
            <a:spAutoFit/>
          </a:bodyPr>
          <a:lstStyle/>
          <a:p>
            <a:pPr algn="ctr">
              <a:lnSpc>
                <a:spcPts val="1846"/>
              </a:lnSpc>
            </a:pPr>
            <a:r>
              <a:rPr lang="en-US" sz="1319">
                <a:solidFill>
                  <a:srgbClr val="12476D"/>
                </a:solidFill>
                <a:latin typeface="Open Sans"/>
                <a:ea typeface="Open Sans"/>
                <a:cs typeface="Open Sans"/>
                <a:sym typeface="Open Sans"/>
              </a:rPr>
              <a:t>lo que indica una fuerte relación lineal positiva entre estas dos variables.</a:t>
            </a:r>
            <a:r>
              <a:rPr lang="en-US" sz="1319">
                <a:solidFill>
                  <a:srgbClr val="12476D"/>
                </a:solidFill>
                <a:latin typeface="Open Sans"/>
                <a:ea typeface="Open Sans"/>
                <a:cs typeface="Open Sans"/>
                <a:sym typeface="Open Sans"/>
              </a:rPr>
              <a:t> </a:t>
            </a:r>
          </a:p>
          <a:p>
            <a:pPr algn="ctr">
              <a:lnSpc>
                <a:spcPts val="1846"/>
              </a:lnSpc>
            </a:pPr>
            <a:r>
              <a:rPr lang="en-US" sz="1319">
                <a:solidFill>
                  <a:srgbClr val="12476D"/>
                </a:solidFill>
                <a:latin typeface="Open Sans"/>
                <a:ea typeface="Open Sans"/>
                <a:cs typeface="Open Sans"/>
                <a:sym typeface="Open Sans"/>
              </a:rPr>
              <a:t>Relación Lineal Perfecta en Visualización, pero no en Valores: </a:t>
            </a:r>
          </a:p>
          <a:p>
            <a:pPr algn="ctr">
              <a:lnSpc>
                <a:spcPts val="1846"/>
              </a:lnSpc>
              <a:spcBef>
                <a:spcPct val="0"/>
              </a:spcBef>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92BDE1"/>
        </a:solidFill>
      </p:bgPr>
    </p:bg>
    <p:spTree>
      <p:nvGrpSpPr>
        <p:cNvPr id="1" name=""/>
        <p:cNvGrpSpPr/>
        <p:nvPr/>
      </p:nvGrpSpPr>
      <p:grpSpPr>
        <a:xfrm>
          <a:off x="0" y="0"/>
          <a:ext cx="0" cy="0"/>
          <a:chOff x="0" y="0"/>
          <a:chExt cx="0" cy="0"/>
        </a:xfrm>
      </p:grpSpPr>
      <p:sp>
        <p:nvSpPr>
          <p:cNvPr name="Freeform 2" id="2"/>
          <p:cNvSpPr/>
          <p:nvPr/>
        </p:nvSpPr>
        <p:spPr>
          <a:xfrm flipH="false" flipV="false" rot="0">
            <a:off x="1653633" y="1914841"/>
            <a:ext cx="15034196" cy="7888665"/>
          </a:xfrm>
          <a:custGeom>
            <a:avLst/>
            <a:gdLst/>
            <a:ahLst/>
            <a:cxnLst/>
            <a:rect r="r" b="b" t="t" l="l"/>
            <a:pathLst>
              <a:path h="7888665" w="15034196">
                <a:moveTo>
                  <a:pt x="0" y="0"/>
                </a:moveTo>
                <a:lnTo>
                  <a:pt x="15034196" y="0"/>
                </a:lnTo>
                <a:lnTo>
                  <a:pt x="15034196" y="7888665"/>
                </a:lnTo>
                <a:lnTo>
                  <a:pt x="0" y="7888665"/>
                </a:lnTo>
                <a:lnTo>
                  <a:pt x="0" y="0"/>
                </a:lnTo>
                <a:close/>
              </a:path>
            </a:pathLst>
          </a:custGeom>
          <a:blipFill>
            <a:blip r:embed="rId2"/>
            <a:stretch>
              <a:fillRect l="0" t="0" r="0" b="0"/>
            </a:stretch>
          </a:blipFill>
        </p:spPr>
      </p:sp>
      <p:grpSp>
        <p:nvGrpSpPr>
          <p:cNvPr name="Group 3" id="3"/>
          <p:cNvGrpSpPr/>
          <p:nvPr/>
        </p:nvGrpSpPr>
        <p:grpSpPr>
          <a:xfrm rot="0">
            <a:off x="11938099" y="568716"/>
            <a:ext cx="4749729" cy="919969"/>
            <a:chOff x="0" y="0"/>
            <a:chExt cx="1250957" cy="242296"/>
          </a:xfrm>
        </p:grpSpPr>
        <p:sp>
          <p:nvSpPr>
            <p:cNvPr name="Freeform 4" id="4"/>
            <p:cNvSpPr/>
            <p:nvPr/>
          </p:nvSpPr>
          <p:spPr>
            <a:xfrm flipH="false" flipV="false" rot="0">
              <a:off x="0" y="0"/>
              <a:ext cx="1250957" cy="242296"/>
            </a:xfrm>
            <a:custGeom>
              <a:avLst/>
              <a:gdLst/>
              <a:ahLst/>
              <a:cxnLst/>
              <a:rect r="r" b="b" t="t" l="l"/>
              <a:pathLst>
                <a:path h="242296" w="1250957">
                  <a:moveTo>
                    <a:pt x="83129" y="0"/>
                  </a:moveTo>
                  <a:lnTo>
                    <a:pt x="1167829" y="0"/>
                  </a:lnTo>
                  <a:cubicBezTo>
                    <a:pt x="1213740" y="0"/>
                    <a:pt x="1250957" y="37218"/>
                    <a:pt x="1250957" y="83129"/>
                  </a:cubicBezTo>
                  <a:lnTo>
                    <a:pt x="1250957" y="159168"/>
                  </a:lnTo>
                  <a:cubicBezTo>
                    <a:pt x="1250957" y="181215"/>
                    <a:pt x="1242199" y="202359"/>
                    <a:pt x="1226610" y="217949"/>
                  </a:cubicBezTo>
                  <a:cubicBezTo>
                    <a:pt x="1211020" y="233538"/>
                    <a:pt x="1189876" y="242296"/>
                    <a:pt x="1167829" y="242296"/>
                  </a:cubicBezTo>
                  <a:lnTo>
                    <a:pt x="83129" y="242296"/>
                  </a:lnTo>
                  <a:cubicBezTo>
                    <a:pt x="37218" y="242296"/>
                    <a:pt x="0" y="205078"/>
                    <a:pt x="0" y="159168"/>
                  </a:cubicBezTo>
                  <a:lnTo>
                    <a:pt x="0" y="83129"/>
                  </a:lnTo>
                  <a:cubicBezTo>
                    <a:pt x="0" y="61081"/>
                    <a:pt x="8758" y="39937"/>
                    <a:pt x="24348" y="24348"/>
                  </a:cubicBezTo>
                  <a:cubicBezTo>
                    <a:pt x="39937" y="8758"/>
                    <a:pt x="61081" y="0"/>
                    <a:pt x="83129" y="0"/>
                  </a:cubicBezTo>
                  <a:close/>
                </a:path>
              </a:pathLst>
            </a:custGeom>
            <a:solidFill>
              <a:srgbClr val="FFFFFF"/>
            </a:solidFill>
          </p:spPr>
        </p:sp>
        <p:sp>
          <p:nvSpPr>
            <p:cNvPr name="TextBox 5" id="5"/>
            <p:cNvSpPr txBox="true"/>
            <p:nvPr/>
          </p:nvSpPr>
          <p:spPr>
            <a:xfrm>
              <a:off x="0" y="-38100"/>
              <a:ext cx="1250957" cy="280396"/>
            </a:xfrm>
            <a:prstGeom prst="rect">
              <a:avLst/>
            </a:prstGeom>
          </p:spPr>
          <p:txBody>
            <a:bodyPr anchor="ctr" rtlCol="false" tIns="50800" lIns="50800" bIns="50800" rIns="50800"/>
            <a:lstStyle/>
            <a:p>
              <a:pPr algn="ctr">
                <a:lnSpc>
                  <a:spcPts val="2659"/>
                </a:lnSpc>
                <a:spcBef>
                  <a:spcPct val="0"/>
                </a:spcBef>
              </a:pPr>
            </a:p>
          </p:txBody>
        </p:sp>
      </p:grpSp>
      <p:sp>
        <p:nvSpPr>
          <p:cNvPr name="TextBox 6" id="6"/>
          <p:cNvSpPr txBox="true"/>
          <p:nvPr/>
        </p:nvSpPr>
        <p:spPr>
          <a:xfrm rot="0">
            <a:off x="11855403" y="644182"/>
            <a:ext cx="4832426" cy="769036"/>
          </a:xfrm>
          <a:prstGeom prst="rect">
            <a:avLst/>
          </a:prstGeom>
        </p:spPr>
        <p:txBody>
          <a:bodyPr anchor="t" rtlCol="false" tIns="0" lIns="0" bIns="0" rIns="0">
            <a:spAutoFit/>
          </a:bodyPr>
          <a:lstStyle/>
          <a:p>
            <a:pPr algn="ctr" marL="0" indent="0" lvl="0">
              <a:lnSpc>
                <a:spcPts val="6065"/>
              </a:lnSpc>
            </a:pPr>
            <a:r>
              <a:rPr lang="en-US" b="true" sz="5054">
                <a:solidFill>
                  <a:srgbClr val="12476D"/>
                </a:solidFill>
                <a:latin typeface="Simonetta Bold"/>
                <a:ea typeface="Simonetta Bold"/>
                <a:cs typeface="Simonetta Bold"/>
                <a:sym typeface="Simonetta Bold"/>
              </a:rPr>
              <a:t>GRECIA</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905973" y="1968675"/>
            <a:ext cx="9371620" cy="6398390"/>
          </a:xfrm>
          <a:custGeom>
            <a:avLst/>
            <a:gdLst/>
            <a:ahLst/>
            <a:cxnLst/>
            <a:rect r="r" b="b" t="t" l="l"/>
            <a:pathLst>
              <a:path h="6398390" w="9371620">
                <a:moveTo>
                  <a:pt x="0" y="0"/>
                </a:moveTo>
                <a:lnTo>
                  <a:pt x="9371620" y="0"/>
                </a:lnTo>
                <a:lnTo>
                  <a:pt x="9371620" y="6398390"/>
                </a:lnTo>
                <a:lnTo>
                  <a:pt x="0" y="6398390"/>
                </a:lnTo>
                <a:lnTo>
                  <a:pt x="0" y="0"/>
                </a:lnTo>
                <a:close/>
              </a:path>
            </a:pathLst>
          </a:custGeom>
          <a:blipFill>
            <a:blip r:embed="rId3"/>
            <a:stretch>
              <a:fillRect l="0" t="0" r="0" b="0"/>
            </a:stretch>
          </a:blipFill>
        </p:spPr>
      </p:sp>
      <p:sp>
        <p:nvSpPr>
          <p:cNvPr name="Freeform 4" id="4"/>
          <p:cNvSpPr/>
          <p:nvPr/>
        </p:nvSpPr>
        <p:spPr>
          <a:xfrm flipH="false" flipV="false" rot="0">
            <a:off x="11704898" y="2117960"/>
            <a:ext cx="4316735" cy="2621384"/>
          </a:xfrm>
          <a:custGeom>
            <a:avLst/>
            <a:gdLst/>
            <a:ahLst/>
            <a:cxnLst/>
            <a:rect r="r" b="b" t="t" l="l"/>
            <a:pathLst>
              <a:path h="2621384" w="4316735">
                <a:moveTo>
                  <a:pt x="0" y="0"/>
                </a:moveTo>
                <a:lnTo>
                  <a:pt x="4316735" y="0"/>
                </a:lnTo>
                <a:lnTo>
                  <a:pt x="4316735" y="2621384"/>
                </a:lnTo>
                <a:lnTo>
                  <a:pt x="0" y="2621384"/>
                </a:lnTo>
                <a:lnTo>
                  <a:pt x="0" y="0"/>
                </a:lnTo>
                <a:close/>
              </a:path>
            </a:pathLst>
          </a:custGeom>
          <a:blipFill>
            <a:blip r:embed="rId4"/>
            <a:stretch>
              <a:fillRect l="0" t="0" r="0" b="0"/>
            </a:stretch>
          </a:blipFill>
        </p:spPr>
      </p:sp>
      <p:sp>
        <p:nvSpPr>
          <p:cNvPr name="TextBox 5" id="5"/>
          <p:cNvSpPr txBox="true"/>
          <p:nvPr/>
        </p:nvSpPr>
        <p:spPr>
          <a:xfrm rot="0">
            <a:off x="2745139" y="595705"/>
            <a:ext cx="13117665" cy="1095375"/>
          </a:xfrm>
          <a:prstGeom prst="rect">
            <a:avLst/>
          </a:prstGeom>
        </p:spPr>
        <p:txBody>
          <a:bodyPr anchor="t" rtlCol="false" tIns="0" lIns="0" bIns="0" rIns="0">
            <a:spAutoFit/>
          </a:bodyPr>
          <a:lstStyle/>
          <a:p>
            <a:pPr algn="ctr" marL="0" indent="0" lvl="0">
              <a:lnSpc>
                <a:spcPts val="8640"/>
              </a:lnSpc>
              <a:spcBef>
                <a:spcPct val="0"/>
              </a:spcBef>
            </a:pPr>
            <a:r>
              <a:rPr lang="en-US" b="true" sz="7200">
                <a:solidFill>
                  <a:srgbClr val="12476D"/>
                </a:solidFill>
                <a:latin typeface="Simonetta Bold"/>
                <a:ea typeface="Simonetta Bold"/>
                <a:cs typeface="Simonetta Bold"/>
                <a:sym typeface="Simonetta Bold"/>
              </a:rPr>
              <a:t>VARIABLES CATEGÓRICAS  </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92BDE1"/>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1661259"/>
            <a:ext cx="8860360" cy="6517041"/>
          </a:xfrm>
          <a:custGeom>
            <a:avLst/>
            <a:gdLst/>
            <a:ahLst/>
            <a:cxnLst/>
            <a:rect r="r" b="b" t="t" l="l"/>
            <a:pathLst>
              <a:path h="6517041" w="8860360">
                <a:moveTo>
                  <a:pt x="0" y="0"/>
                </a:moveTo>
                <a:lnTo>
                  <a:pt x="8860360" y="0"/>
                </a:lnTo>
                <a:lnTo>
                  <a:pt x="8860360" y="6517041"/>
                </a:lnTo>
                <a:lnTo>
                  <a:pt x="0" y="6517041"/>
                </a:lnTo>
                <a:lnTo>
                  <a:pt x="0" y="0"/>
                </a:lnTo>
                <a:close/>
              </a:path>
            </a:pathLst>
          </a:custGeom>
          <a:blipFill>
            <a:blip r:embed="rId2"/>
            <a:stretch>
              <a:fillRect l="0" t="0" r="0" b="0"/>
            </a:stretch>
          </a:blipFill>
        </p:spPr>
      </p:sp>
      <p:sp>
        <p:nvSpPr>
          <p:cNvPr name="Freeform 3" id="3"/>
          <p:cNvSpPr/>
          <p:nvPr/>
        </p:nvSpPr>
        <p:spPr>
          <a:xfrm flipH="false" flipV="false" rot="0">
            <a:off x="11080636" y="4047513"/>
            <a:ext cx="5488457" cy="3762989"/>
          </a:xfrm>
          <a:custGeom>
            <a:avLst/>
            <a:gdLst/>
            <a:ahLst/>
            <a:cxnLst/>
            <a:rect r="r" b="b" t="t" l="l"/>
            <a:pathLst>
              <a:path h="3762989" w="5488457">
                <a:moveTo>
                  <a:pt x="0" y="0"/>
                </a:moveTo>
                <a:lnTo>
                  <a:pt x="5488456" y="0"/>
                </a:lnTo>
                <a:lnTo>
                  <a:pt x="5488456" y="3762989"/>
                </a:lnTo>
                <a:lnTo>
                  <a:pt x="0" y="3762989"/>
                </a:lnTo>
                <a:lnTo>
                  <a:pt x="0" y="0"/>
                </a:lnTo>
                <a:close/>
              </a:path>
            </a:pathLst>
          </a:custGeom>
          <a:blipFill>
            <a:blip r:embed="rId3"/>
            <a:stretch>
              <a:fillRect l="0" t="0" r="0" b="0"/>
            </a:stretch>
          </a:blipFill>
        </p:spPr>
      </p:sp>
      <p:grpSp>
        <p:nvGrpSpPr>
          <p:cNvPr name="Group 4" id="4"/>
          <p:cNvGrpSpPr/>
          <p:nvPr/>
        </p:nvGrpSpPr>
        <p:grpSpPr>
          <a:xfrm rot="0">
            <a:off x="11819363" y="1201274"/>
            <a:ext cx="4749729" cy="919969"/>
            <a:chOff x="0" y="0"/>
            <a:chExt cx="1250957" cy="242296"/>
          </a:xfrm>
        </p:grpSpPr>
        <p:sp>
          <p:nvSpPr>
            <p:cNvPr name="Freeform 5" id="5"/>
            <p:cNvSpPr/>
            <p:nvPr/>
          </p:nvSpPr>
          <p:spPr>
            <a:xfrm flipH="false" flipV="false" rot="0">
              <a:off x="0" y="0"/>
              <a:ext cx="1250957" cy="242296"/>
            </a:xfrm>
            <a:custGeom>
              <a:avLst/>
              <a:gdLst/>
              <a:ahLst/>
              <a:cxnLst/>
              <a:rect r="r" b="b" t="t" l="l"/>
              <a:pathLst>
                <a:path h="242296" w="1250957">
                  <a:moveTo>
                    <a:pt x="83129" y="0"/>
                  </a:moveTo>
                  <a:lnTo>
                    <a:pt x="1167829" y="0"/>
                  </a:lnTo>
                  <a:cubicBezTo>
                    <a:pt x="1213740" y="0"/>
                    <a:pt x="1250957" y="37218"/>
                    <a:pt x="1250957" y="83129"/>
                  </a:cubicBezTo>
                  <a:lnTo>
                    <a:pt x="1250957" y="159168"/>
                  </a:lnTo>
                  <a:cubicBezTo>
                    <a:pt x="1250957" y="181215"/>
                    <a:pt x="1242199" y="202359"/>
                    <a:pt x="1226610" y="217949"/>
                  </a:cubicBezTo>
                  <a:cubicBezTo>
                    <a:pt x="1211020" y="233538"/>
                    <a:pt x="1189876" y="242296"/>
                    <a:pt x="1167829" y="242296"/>
                  </a:cubicBezTo>
                  <a:lnTo>
                    <a:pt x="83129" y="242296"/>
                  </a:lnTo>
                  <a:cubicBezTo>
                    <a:pt x="37218" y="242296"/>
                    <a:pt x="0" y="205078"/>
                    <a:pt x="0" y="159168"/>
                  </a:cubicBezTo>
                  <a:lnTo>
                    <a:pt x="0" y="83129"/>
                  </a:lnTo>
                  <a:cubicBezTo>
                    <a:pt x="0" y="61081"/>
                    <a:pt x="8758" y="39937"/>
                    <a:pt x="24348" y="24348"/>
                  </a:cubicBezTo>
                  <a:cubicBezTo>
                    <a:pt x="39937" y="8758"/>
                    <a:pt x="61081" y="0"/>
                    <a:pt x="83129" y="0"/>
                  </a:cubicBezTo>
                  <a:close/>
                </a:path>
              </a:pathLst>
            </a:custGeom>
            <a:solidFill>
              <a:srgbClr val="FFFFFF"/>
            </a:solidFill>
          </p:spPr>
        </p:sp>
        <p:sp>
          <p:nvSpPr>
            <p:cNvPr name="TextBox 6" id="6"/>
            <p:cNvSpPr txBox="true"/>
            <p:nvPr/>
          </p:nvSpPr>
          <p:spPr>
            <a:xfrm>
              <a:off x="0" y="-38100"/>
              <a:ext cx="1250957" cy="280396"/>
            </a:xfrm>
            <a:prstGeom prst="rect">
              <a:avLst/>
            </a:prstGeom>
          </p:spPr>
          <p:txBody>
            <a:bodyPr anchor="ctr" rtlCol="false" tIns="50800" lIns="50800" bIns="50800" rIns="50800"/>
            <a:lstStyle/>
            <a:p>
              <a:pPr algn="ctr">
                <a:lnSpc>
                  <a:spcPts val="2659"/>
                </a:lnSpc>
                <a:spcBef>
                  <a:spcPct val="0"/>
                </a:spcBef>
              </a:pPr>
            </a:p>
          </p:txBody>
        </p:sp>
      </p:grpSp>
      <p:sp>
        <p:nvSpPr>
          <p:cNvPr name="TextBox 7" id="7"/>
          <p:cNvSpPr txBox="true"/>
          <p:nvPr/>
        </p:nvSpPr>
        <p:spPr>
          <a:xfrm rot="0">
            <a:off x="11736667" y="1276741"/>
            <a:ext cx="4832426" cy="769036"/>
          </a:xfrm>
          <a:prstGeom prst="rect">
            <a:avLst/>
          </a:prstGeom>
        </p:spPr>
        <p:txBody>
          <a:bodyPr anchor="t" rtlCol="false" tIns="0" lIns="0" bIns="0" rIns="0">
            <a:spAutoFit/>
          </a:bodyPr>
          <a:lstStyle/>
          <a:p>
            <a:pPr algn="ctr" marL="0" indent="0" lvl="0">
              <a:lnSpc>
                <a:spcPts val="6065"/>
              </a:lnSpc>
            </a:pPr>
            <a:r>
              <a:rPr lang="en-US" b="true" sz="5054">
                <a:solidFill>
                  <a:srgbClr val="12476D"/>
                </a:solidFill>
                <a:latin typeface="Simonetta Bold"/>
                <a:ea typeface="Simonetta Bold"/>
                <a:cs typeface="Simonetta Bold"/>
                <a:sym typeface="Simonetta Bold"/>
              </a:rPr>
              <a:t>GRECIA</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484438" y="1987576"/>
            <a:ext cx="10858695" cy="6862695"/>
          </a:xfrm>
          <a:custGeom>
            <a:avLst/>
            <a:gdLst/>
            <a:ahLst/>
            <a:cxnLst/>
            <a:rect r="r" b="b" t="t" l="l"/>
            <a:pathLst>
              <a:path h="6862695" w="10858695">
                <a:moveTo>
                  <a:pt x="0" y="0"/>
                </a:moveTo>
                <a:lnTo>
                  <a:pt x="10858695" y="0"/>
                </a:lnTo>
                <a:lnTo>
                  <a:pt x="10858695" y="6862695"/>
                </a:lnTo>
                <a:lnTo>
                  <a:pt x="0" y="6862695"/>
                </a:lnTo>
                <a:lnTo>
                  <a:pt x="0" y="0"/>
                </a:lnTo>
                <a:close/>
              </a:path>
            </a:pathLst>
          </a:custGeom>
          <a:blipFill>
            <a:blip r:embed="rId3"/>
            <a:stretch>
              <a:fillRect l="0" t="0" r="0" b="0"/>
            </a:stretch>
          </a:blipFill>
        </p:spPr>
      </p:sp>
      <p:sp>
        <p:nvSpPr>
          <p:cNvPr name="Freeform 4" id="4"/>
          <p:cNvSpPr/>
          <p:nvPr/>
        </p:nvSpPr>
        <p:spPr>
          <a:xfrm flipH="false" flipV="false" rot="0">
            <a:off x="12267567" y="1987576"/>
            <a:ext cx="3809095" cy="3865318"/>
          </a:xfrm>
          <a:custGeom>
            <a:avLst/>
            <a:gdLst/>
            <a:ahLst/>
            <a:cxnLst/>
            <a:rect r="r" b="b" t="t" l="l"/>
            <a:pathLst>
              <a:path h="3865318" w="3809095">
                <a:moveTo>
                  <a:pt x="0" y="0"/>
                </a:moveTo>
                <a:lnTo>
                  <a:pt x="3809095" y="0"/>
                </a:lnTo>
                <a:lnTo>
                  <a:pt x="3809095" y="3865318"/>
                </a:lnTo>
                <a:lnTo>
                  <a:pt x="0" y="3865318"/>
                </a:lnTo>
                <a:lnTo>
                  <a:pt x="0" y="0"/>
                </a:lnTo>
                <a:close/>
              </a:path>
            </a:pathLst>
          </a:custGeom>
          <a:blipFill>
            <a:blip r:embed="rId4"/>
            <a:stretch>
              <a:fillRect l="0" t="0" r="0" b="0"/>
            </a:stretch>
          </a:blipFill>
        </p:spPr>
      </p:sp>
      <p:sp>
        <p:nvSpPr>
          <p:cNvPr name="TextBox 5" id="5"/>
          <p:cNvSpPr txBox="true"/>
          <p:nvPr/>
        </p:nvSpPr>
        <p:spPr>
          <a:xfrm rot="0">
            <a:off x="2745139" y="595705"/>
            <a:ext cx="13117665" cy="1095375"/>
          </a:xfrm>
          <a:prstGeom prst="rect">
            <a:avLst/>
          </a:prstGeom>
        </p:spPr>
        <p:txBody>
          <a:bodyPr anchor="t" rtlCol="false" tIns="0" lIns="0" bIns="0" rIns="0">
            <a:spAutoFit/>
          </a:bodyPr>
          <a:lstStyle/>
          <a:p>
            <a:pPr algn="ctr" marL="0" indent="0" lvl="0">
              <a:lnSpc>
                <a:spcPts val="8640"/>
              </a:lnSpc>
              <a:spcBef>
                <a:spcPct val="0"/>
              </a:spcBef>
            </a:pPr>
            <a:r>
              <a:rPr lang="en-US" b="true" sz="7200">
                <a:solidFill>
                  <a:srgbClr val="12476D"/>
                </a:solidFill>
                <a:latin typeface="Simonetta Bold"/>
                <a:ea typeface="Simonetta Bold"/>
                <a:cs typeface="Simonetta Bold"/>
                <a:sym typeface="Simonetta Bold"/>
              </a:rPr>
              <a:t>VARIABLES CATEGÓRICAS  </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92BDE1"/>
        </a:solidFill>
      </p:bgPr>
    </p:bg>
    <p:spTree>
      <p:nvGrpSpPr>
        <p:cNvPr id="1" name=""/>
        <p:cNvGrpSpPr/>
        <p:nvPr/>
      </p:nvGrpSpPr>
      <p:grpSpPr>
        <a:xfrm>
          <a:off x="0" y="0"/>
          <a:ext cx="0" cy="0"/>
          <a:chOff x="0" y="0"/>
          <a:chExt cx="0" cy="0"/>
        </a:xfrm>
      </p:grpSpPr>
      <p:sp>
        <p:nvSpPr>
          <p:cNvPr name="Freeform 2" id="2"/>
          <p:cNvSpPr/>
          <p:nvPr/>
        </p:nvSpPr>
        <p:spPr>
          <a:xfrm flipH="false" flipV="false" rot="0">
            <a:off x="11938099" y="2740734"/>
            <a:ext cx="5471467" cy="4805532"/>
          </a:xfrm>
          <a:custGeom>
            <a:avLst/>
            <a:gdLst/>
            <a:ahLst/>
            <a:cxnLst/>
            <a:rect r="r" b="b" t="t" l="l"/>
            <a:pathLst>
              <a:path h="4805532" w="5471467">
                <a:moveTo>
                  <a:pt x="0" y="0"/>
                </a:moveTo>
                <a:lnTo>
                  <a:pt x="5471468" y="0"/>
                </a:lnTo>
                <a:lnTo>
                  <a:pt x="5471468" y="4805532"/>
                </a:lnTo>
                <a:lnTo>
                  <a:pt x="0" y="4805532"/>
                </a:lnTo>
                <a:lnTo>
                  <a:pt x="0" y="0"/>
                </a:lnTo>
                <a:close/>
              </a:path>
            </a:pathLst>
          </a:custGeom>
          <a:blipFill>
            <a:blip r:embed="rId2"/>
            <a:stretch>
              <a:fillRect l="0" t="0" r="0" b="0"/>
            </a:stretch>
          </a:blipFill>
        </p:spPr>
      </p:sp>
      <p:sp>
        <p:nvSpPr>
          <p:cNvPr name="Freeform 3" id="3"/>
          <p:cNvSpPr/>
          <p:nvPr/>
        </p:nvSpPr>
        <p:spPr>
          <a:xfrm flipH="false" flipV="false" rot="0">
            <a:off x="598795" y="1115651"/>
            <a:ext cx="10659072" cy="7294314"/>
          </a:xfrm>
          <a:custGeom>
            <a:avLst/>
            <a:gdLst/>
            <a:ahLst/>
            <a:cxnLst/>
            <a:rect r="r" b="b" t="t" l="l"/>
            <a:pathLst>
              <a:path h="7294314" w="10659072">
                <a:moveTo>
                  <a:pt x="0" y="0"/>
                </a:moveTo>
                <a:lnTo>
                  <a:pt x="10659072" y="0"/>
                </a:lnTo>
                <a:lnTo>
                  <a:pt x="10659072" y="7294314"/>
                </a:lnTo>
                <a:lnTo>
                  <a:pt x="0" y="7294314"/>
                </a:lnTo>
                <a:lnTo>
                  <a:pt x="0" y="0"/>
                </a:lnTo>
                <a:close/>
              </a:path>
            </a:pathLst>
          </a:custGeom>
          <a:blipFill>
            <a:blip r:embed="rId3"/>
            <a:stretch>
              <a:fillRect l="0" t="0" r="0" b="0"/>
            </a:stretch>
          </a:blipFill>
        </p:spPr>
      </p:sp>
      <p:grpSp>
        <p:nvGrpSpPr>
          <p:cNvPr name="Group 4" id="4"/>
          <p:cNvGrpSpPr/>
          <p:nvPr/>
        </p:nvGrpSpPr>
        <p:grpSpPr>
          <a:xfrm rot="0">
            <a:off x="11938099" y="568716"/>
            <a:ext cx="4749729" cy="919969"/>
            <a:chOff x="0" y="0"/>
            <a:chExt cx="1250957" cy="242296"/>
          </a:xfrm>
        </p:grpSpPr>
        <p:sp>
          <p:nvSpPr>
            <p:cNvPr name="Freeform 5" id="5"/>
            <p:cNvSpPr/>
            <p:nvPr/>
          </p:nvSpPr>
          <p:spPr>
            <a:xfrm flipH="false" flipV="false" rot="0">
              <a:off x="0" y="0"/>
              <a:ext cx="1250957" cy="242296"/>
            </a:xfrm>
            <a:custGeom>
              <a:avLst/>
              <a:gdLst/>
              <a:ahLst/>
              <a:cxnLst/>
              <a:rect r="r" b="b" t="t" l="l"/>
              <a:pathLst>
                <a:path h="242296" w="1250957">
                  <a:moveTo>
                    <a:pt x="83129" y="0"/>
                  </a:moveTo>
                  <a:lnTo>
                    <a:pt x="1167829" y="0"/>
                  </a:lnTo>
                  <a:cubicBezTo>
                    <a:pt x="1213740" y="0"/>
                    <a:pt x="1250957" y="37218"/>
                    <a:pt x="1250957" y="83129"/>
                  </a:cubicBezTo>
                  <a:lnTo>
                    <a:pt x="1250957" y="159168"/>
                  </a:lnTo>
                  <a:cubicBezTo>
                    <a:pt x="1250957" y="181215"/>
                    <a:pt x="1242199" y="202359"/>
                    <a:pt x="1226610" y="217949"/>
                  </a:cubicBezTo>
                  <a:cubicBezTo>
                    <a:pt x="1211020" y="233538"/>
                    <a:pt x="1189876" y="242296"/>
                    <a:pt x="1167829" y="242296"/>
                  </a:cubicBezTo>
                  <a:lnTo>
                    <a:pt x="83129" y="242296"/>
                  </a:lnTo>
                  <a:cubicBezTo>
                    <a:pt x="37218" y="242296"/>
                    <a:pt x="0" y="205078"/>
                    <a:pt x="0" y="159168"/>
                  </a:cubicBezTo>
                  <a:lnTo>
                    <a:pt x="0" y="83129"/>
                  </a:lnTo>
                  <a:cubicBezTo>
                    <a:pt x="0" y="61081"/>
                    <a:pt x="8758" y="39937"/>
                    <a:pt x="24348" y="24348"/>
                  </a:cubicBezTo>
                  <a:cubicBezTo>
                    <a:pt x="39937" y="8758"/>
                    <a:pt x="61081" y="0"/>
                    <a:pt x="83129" y="0"/>
                  </a:cubicBezTo>
                  <a:close/>
                </a:path>
              </a:pathLst>
            </a:custGeom>
            <a:solidFill>
              <a:srgbClr val="FFFFFF"/>
            </a:solidFill>
          </p:spPr>
        </p:sp>
        <p:sp>
          <p:nvSpPr>
            <p:cNvPr name="TextBox 6" id="6"/>
            <p:cNvSpPr txBox="true"/>
            <p:nvPr/>
          </p:nvSpPr>
          <p:spPr>
            <a:xfrm>
              <a:off x="0" y="-38100"/>
              <a:ext cx="1250957" cy="280396"/>
            </a:xfrm>
            <a:prstGeom prst="rect">
              <a:avLst/>
            </a:prstGeom>
          </p:spPr>
          <p:txBody>
            <a:bodyPr anchor="ctr" rtlCol="false" tIns="50800" lIns="50800" bIns="50800" rIns="50800"/>
            <a:lstStyle/>
            <a:p>
              <a:pPr algn="ctr">
                <a:lnSpc>
                  <a:spcPts val="2659"/>
                </a:lnSpc>
                <a:spcBef>
                  <a:spcPct val="0"/>
                </a:spcBef>
              </a:pPr>
            </a:p>
          </p:txBody>
        </p:sp>
      </p:grpSp>
      <p:sp>
        <p:nvSpPr>
          <p:cNvPr name="TextBox 7" id="7"/>
          <p:cNvSpPr txBox="true"/>
          <p:nvPr/>
        </p:nvSpPr>
        <p:spPr>
          <a:xfrm rot="0">
            <a:off x="11855403" y="644182"/>
            <a:ext cx="4832426" cy="769036"/>
          </a:xfrm>
          <a:prstGeom prst="rect">
            <a:avLst/>
          </a:prstGeom>
        </p:spPr>
        <p:txBody>
          <a:bodyPr anchor="t" rtlCol="false" tIns="0" lIns="0" bIns="0" rIns="0">
            <a:spAutoFit/>
          </a:bodyPr>
          <a:lstStyle/>
          <a:p>
            <a:pPr algn="ctr" marL="0" indent="0" lvl="0">
              <a:lnSpc>
                <a:spcPts val="6065"/>
              </a:lnSpc>
            </a:pPr>
            <a:r>
              <a:rPr lang="en-US" b="true" sz="5054">
                <a:solidFill>
                  <a:srgbClr val="12476D"/>
                </a:solidFill>
                <a:latin typeface="Simonetta Bold"/>
                <a:ea typeface="Simonetta Bold"/>
                <a:cs typeface="Simonetta Bold"/>
                <a:sym typeface="Simonetta Bold"/>
              </a:rPr>
              <a:t>GRECIA</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DAGP0txD0KU</dc:identifier>
  <dcterms:modified xsi:type="dcterms:W3CDTF">2011-08-01T06:04:30Z</dcterms:modified>
  <cp:revision>1</cp:revision>
  <dc:title>airb&amp;b</dc:title>
</cp:coreProperties>
</file>